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70" r:id="rId12"/>
    <p:sldId id="273" r:id="rId13"/>
    <p:sldId id="274" r:id="rId14"/>
    <p:sldId id="268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6" r:id="rId27"/>
    <p:sldId id="287" r:id="rId28"/>
    <p:sldId id="284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714"/>
  </p:normalViewPr>
  <p:slideViewPr>
    <p:cSldViewPr snapToGrid="0" snapToObjects="1">
      <p:cViewPr varScale="1">
        <p:scale>
          <a:sx n="90" d="100"/>
          <a:sy n="90" d="100"/>
        </p:scale>
        <p:origin x="23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2AEFF-D6FB-3047-A82D-26BDD4AD4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74082-CD89-844A-A2E9-F704418FD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CA5D4-2291-3F49-B70B-A92689E7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76950-54E7-3349-8635-5D1E899C6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90D78-E2BC-C340-86FC-A828116C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0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A521-3760-2F4D-B2C3-517C7043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E1D46-8CDD-B946-AEBF-E38AE573F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A2E2A-6E03-F442-A532-7368F976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DE21A-3D9E-D24F-BEE2-543C0BBC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6651D-5DEB-7746-AADD-36A84142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6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5103C9-B71E-BE4B-AA4D-83A32ADF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54AF-82A6-6944-B2CA-0C9B44F88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33031-7E78-8140-9257-468FD689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74E0D-3075-0347-8B9F-4E8051D3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28A8A-3D0E-734A-9515-E9941A6A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5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E672-F0E4-9F45-926C-1C153879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9546-D440-574E-9390-E4BBBC6B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C7CB1-CF5F-2E4A-9B1C-D76B5D91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B0C85-3CDA-414B-8661-740BEC61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A54EB-05B2-9040-8599-ADD6C6B95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0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57E6-7ED0-BA47-AA5E-B32E246D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CFE34-CAD9-4B4C-8BB8-7CA2B796D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7F290-A695-DA47-9681-8247037F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379C8-BAA1-A443-9FF2-AFAF4AB6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046DA-917A-E648-A194-90A0F72D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51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22EB-6CD0-B746-959A-E10647D8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E49F6-93FE-1C48-B38E-27FDF10E1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F9C32-1A1F-8A41-9C5E-4AF94831D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54A4E-3A7E-6E41-99F4-E61BE972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903B6-4592-CC4E-B39E-69485E280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F881C-D0F6-474A-85C2-7D537E94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68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13F1-DA46-3D4E-A2BE-B1CFF625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73500-4768-0841-B59A-468F27C10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0B034-C69A-0448-8BCC-E148E8B5A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0072D-42EC-7242-86B0-90E3AA6E8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D2B8A-D939-9940-B09C-5DF461636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2F456-91AE-1F42-95E7-92272C62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FDF6A-8234-3B42-8E1C-BA3D87B1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CCBF67-BF83-2946-9407-6B2D671A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87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ECE6-D017-0140-BBEE-3DF60E9A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8837B-6039-B24C-BBB3-9137E70B3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CACDE-E12E-434C-9D19-160C0EA1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2F14E-8E1E-4747-9FE5-A3D89993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7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4F149-0EF5-9C4B-BA71-7D7AE373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57E27-263C-6D4B-AD6B-36055439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F1955-EE25-3E47-AB08-1A84D5C17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1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6FD1-7A33-7C45-8B47-8439A523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F67D6-D6D4-7945-B3A3-2C98D50F5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BE9B-4863-EA44-B4FE-5BCFE2D58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C7FB7-6CEB-8A4F-9367-C2A775F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81B0A-C73B-694E-97B7-DAEAA155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6C7DC-F2FC-6F46-B741-DC6D250A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5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60B2-9805-5142-92F1-EA868DAE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D4819-B4AB-424C-A88C-5FC6DE4A5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F4635-388B-AA4D-BF37-1A2A69915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B39A4-F26F-CE42-986D-BE33036D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AE11D-3DAE-C14F-91C5-2540189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275AC-BDB4-E144-816B-41E94BB4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3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1E715-5695-C140-95E6-792A3701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7DD9B-A916-A24C-BD7F-550508443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8B0CD-3DB1-1047-95EE-F130A467D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0F133-A94D-894F-B7CB-1814AC4C0C7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9042F-7DAD-F946-B4C5-F5C52D8AB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B38E-16AC-6E4B-99D2-1730E84CC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8EA3A-330D-DE4D-80B3-0E31DA58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8FC7-F65E-B945-A9A7-DDB6AD16C7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B5BDE-4792-CD49-B99A-1B246F86D9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Haixu</a:t>
            </a:r>
            <a:r>
              <a:rPr lang="en-US" dirty="0"/>
              <a:t> Tang</a:t>
            </a:r>
          </a:p>
          <a:p>
            <a:r>
              <a:rPr lang="en-US" dirty="0" err="1"/>
              <a:t>Luddy</a:t>
            </a:r>
            <a:r>
              <a:rPr lang="en-US" dirty="0"/>
              <a:t> School of Informatics, Computing, and Engineering</a:t>
            </a:r>
          </a:p>
          <a:p>
            <a:r>
              <a:rPr lang="en-US" dirty="0"/>
              <a:t>Indiana University, Bloomington</a:t>
            </a:r>
          </a:p>
        </p:txBody>
      </p:sp>
    </p:spTree>
    <p:extLst>
      <p:ext uri="{BB962C8B-B14F-4D97-AF65-F5344CB8AC3E}">
        <p14:creationId xmlns:p14="http://schemas.microsoft.com/office/powerpoint/2010/main" val="182319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903D-9535-4B42-B6E2-868F00BC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flow minimum cut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A1BBF-056E-8E4B-BDED-C7D6BD38B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7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Maximum flow minimum cut theorem</a:t>
            </a:r>
            <a:r>
              <a:rPr lang="en-US" dirty="0"/>
              <a:t>. In every flow network, there is a flow f (maximum flow) and a cut (A,B) so that v(f)=c(A,B).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71BDE9-C476-9C40-8694-B6A8A649F05C}"/>
              </a:ext>
            </a:extLst>
          </p:cNvPr>
          <p:cNvSpPr/>
          <p:nvPr/>
        </p:nvSpPr>
        <p:spPr>
          <a:xfrm>
            <a:off x="838200" y="2643188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Corollary 2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. If f is a maximum flow in G, there exists a s-t cut (A, B) in G for which v(f)=c(A,B), and (A,B) is a minimum cut.</a:t>
            </a:r>
            <a:endParaRPr lang="en-US" sz="24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Proof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: Let A be the set of nodes reachable by s in G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, and B=V-A. All edges from a node in A to a node in B has capacity of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c</a:t>
            </a:r>
            <a:r>
              <a:rPr lang="en-US" sz="24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, and all edges from a node in B to a node in A has a capacity of 0. v(f)=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(A)-f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(A)=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</a:t>
            </a:r>
            <a:r>
              <a:rPr lang="en-US" sz="24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e</a:t>
            </a:r>
            <a:r>
              <a:rPr lang="en-US" sz="2400" baseline="-25000" dirty="0" err="1"/>
              <a:t>∈</a:t>
            </a:r>
            <a:r>
              <a:rPr lang="en-US" sz="24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c</a:t>
            </a:r>
            <a:r>
              <a:rPr lang="en-US" sz="24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=c(A,B), i.e., c(A,B) reaches the upper bound v(f).</a:t>
            </a:r>
            <a:endParaRPr lang="en-US" sz="24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172B732-C5CE-704F-B2E5-BC2C85AFFE29}"/>
              </a:ext>
            </a:extLst>
          </p:cNvPr>
          <p:cNvSpPr/>
          <p:nvPr/>
        </p:nvSpPr>
        <p:spPr>
          <a:xfrm>
            <a:off x="9958388" y="4994376"/>
            <a:ext cx="1400175" cy="1200150"/>
          </a:xfrm>
          <a:custGeom>
            <a:avLst/>
            <a:gdLst>
              <a:gd name="connsiteX0" fmla="*/ 500062 w 1400175"/>
              <a:gd name="connsiteY0" fmla="*/ 0 h 1200150"/>
              <a:gd name="connsiteX1" fmla="*/ 500062 w 1400175"/>
              <a:gd name="connsiteY1" fmla="*/ 0 h 1200150"/>
              <a:gd name="connsiteX2" fmla="*/ 642937 w 1400175"/>
              <a:gd name="connsiteY2" fmla="*/ 14288 h 1200150"/>
              <a:gd name="connsiteX3" fmla="*/ 957262 w 1400175"/>
              <a:gd name="connsiteY3" fmla="*/ 28575 h 1200150"/>
              <a:gd name="connsiteX4" fmla="*/ 1057275 w 1400175"/>
              <a:gd name="connsiteY4" fmla="*/ 57150 h 1200150"/>
              <a:gd name="connsiteX5" fmla="*/ 1100137 w 1400175"/>
              <a:gd name="connsiteY5" fmla="*/ 85725 h 1200150"/>
              <a:gd name="connsiteX6" fmla="*/ 1171575 w 1400175"/>
              <a:gd name="connsiteY6" fmla="*/ 128588 h 1200150"/>
              <a:gd name="connsiteX7" fmla="*/ 1257300 w 1400175"/>
              <a:gd name="connsiteY7" fmla="*/ 242888 h 1200150"/>
              <a:gd name="connsiteX8" fmla="*/ 1300162 w 1400175"/>
              <a:gd name="connsiteY8" fmla="*/ 285750 h 1200150"/>
              <a:gd name="connsiteX9" fmla="*/ 1328737 w 1400175"/>
              <a:gd name="connsiteY9" fmla="*/ 371475 h 1200150"/>
              <a:gd name="connsiteX10" fmla="*/ 1343025 w 1400175"/>
              <a:gd name="connsiteY10" fmla="*/ 414338 h 1200150"/>
              <a:gd name="connsiteX11" fmla="*/ 1357312 w 1400175"/>
              <a:gd name="connsiteY11" fmla="*/ 571500 h 1200150"/>
              <a:gd name="connsiteX12" fmla="*/ 1400175 w 1400175"/>
              <a:gd name="connsiteY12" fmla="*/ 814388 h 1200150"/>
              <a:gd name="connsiteX13" fmla="*/ 1385887 w 1400175"/>
              <a:gd name="connsiteY13" fmla="*/ 1071563 h 1200150"/>
              <a:gd name="connsiteX14" fmla="*/ 1357312 w 1400175"/>
              <a:gd name="connsiteY14" fmla="*/ 1114425 h 1200150"/>
              <a:gd name="connsiteX15" fmla="*/ 1271587 w 1400175"/>
              <a:gd name="connsiteY15" fmla="*/ 1185863 h 1200150"/>
              <a:gd name="connsiteX16" fmla="*/ 1228725 w 1400175"/>
              <a:gd name="connsiteY16" fmla="*/ 1200150 h 1200150"/>
              <a:gd name="connsiteX17" fmla="*/ 1185862 w 1400175"/>
              <a:gd name="connsiteY17" fmla="*/ 1185863 h 1200150"/>
              <a:gd name="connsiteX18" fmla="*/ 1157287 w 1400175"/>
              <a:gd name="connsiteY18" fmla="*/ 1143000 h 1200150"/>
              <a:gd name="connsiteX19" fmla="*/ 985837 w 1400175"/>
              <a:gd name="connsiteY19" fmla="*/ 1157288 h 1200150"/>
              <a:gd name="connsiteX20" fmla="*/ 657225 w 1400175"/>
              <a:gd name="connsiteY20" fmla="*/ 1143000 h 1200150"/>
              <a:gd name="connsiteX21" fmla="*/ 485775 w 1400175"/>
              <a:gd name="connsiteY21" fmla="*/ 1114425 h 1200150"/>
              <a:gd name="connsiteX22" fmla="*/ 371475 w 1400175"/>
              <a:gd name="connsiteY22" fmla="*/ 1085850 h 1200150"/>
              <a:gd name="connsiteX23" fmla="*/ 271462 w 1400175"/>
              <a:gd name="connsiteY23" fmla="*/ 1028700 h 1200150"/>
              <a:gd name="connsiteX24" fmla="*/ 214312 w 1400175"/>
              <a:gd name="connsiteY24" fmla="*/ 1000125 h 1200150"/>
              <a:gd name="connsiteX25" fmla="*/ 114300 w 1400175"/>
              <a:gd name="connsiteY25" fmla="*/ 928688 h 1200150"/>
              <a:gd name="connsiteX26" fmla="*/ 71437 w 1400175"/>
              <a:gd name="connsiteY26" fmla="*/ 900113 h 1200150"/>
              <a:gd name="connsiteX27" fmla="*/ 0 w 1400175"/>
              <a:gd name="connsiteY27" fmla="*/ 771525 h 1200150"/>
              <a:gd name="connsiteX28" fmla="*/ 28575 w 1400175"/>
              <a:gd name="connsiteY28" fmla="*/ 485775 h 1200150"/>
              <a:gd name="connsiteX29" fmla="*/ 57150 w 1400175"/>
              <a:gd name="connsiteY29" fmla="*/ 400050 h 1200150"/>
              <a:gd name="connsiteX30" fmla="*/ 85725 w 1400175"/>
              <a:gd name="connsiteY30" fmla="*/ 357188 h 1200150"/>
              <a:gd name="connsiteX31" fmla="*/ 100012 w 1400175"/>
              <a:gd name="connsiteY31" fmla="*/ 314325 h 1200150"/>
              <a:gd name="connsiteX32" fmla="*/ 185737 w 1400175"/>
              <a:gd name="connsiteY32" fmla="*/ 214313 h 1200150"/>
              <a:gd name="connsiteX33" fmla="*/ 242887 w 1400175"/>
              <a:gd name="connsiteY33" fmla="*/ 128588 h 1200150"/>
              <a:gd name="connsiteX34" fmla="*/ 328612 w 1400175"/>
              <a:gd name="connsiteY34" fmla="*/ 57150 h 1200150"/>
              <a:gd name="connsiteX35" fmla="*/ 371475 w 1400175"/>
              <a:gd name="connsiteY35" fmla="*/ 42863 h 1200150"/>
              <a:gd name="connsiteX36" fmla="*/ 500062 w 1400175"/>
              <a:gd name="connsiteY3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00175" h="1200150">
                <a:moveTo>
                  <a:pt x="500062" y="0"/>
                </a:moveTo>
                <a:lnTo>
                  <a:pt x="500062" y="0"/>
                </a:lnTo>
                <a:cubicBezTo>
                  <a:pt x="547687" y="4763"/>
                  <a:pt x="595168" y="11302"/>
                  <a:pt x="642937" y="14288"/>
                </a:cubicBezTo>
                <a:cubicBezTo>
                  <a:pt x="747616" y="20830"/>
                  <a:pt x="852688" y="20531"/>
                  <a:pt x="957262" y="28575"/>
                </a:cubicBezTo>
                <a:cubicBezTo>
                  <a:pt x="980579" y="30369"/>
                  <a:pt x="1032938" y="49038"/>
                  <a:pt x="1057275" y="57150"/>
                </a:cubicBezTo>
                <a:cubicBezTo>
                  <a:pt x="1071562" y="66675"/>
                  <a:pt x="1085576" y="76624"/>
                  <a:pt x="1100137" y="85725"/>
                </a:cubicBezTo>
                <a:cubicBezTo>
                  <a:pt x="1123686" y="100443"/>
                  <a:pt x="1150819" y="110139"/>
                  <a:pt x="1171575" y="128588"/>
                </a:cubicBezTo>
                <a:cubicBezTo>
                  <a:pt x="1238570" y="188139"/>
                  <a:pt x="1212306" y="188895"/>
                  <a:pt x="1257300" y="242888"/>
                </a:cubicBezTo>
                <a:cubicBezTo>
                  <a:pt x="1270235" y="258410"/>
                  <a:pt x="1285875" y="271463"/>
                  <a:pt x="1300162" y="285750"/>
                </a:cubicBezTo>
                <a:lnTo>
                  <a:pt x="1328737" y="371475"/>
                </a:lnTo>
                <a:lnTo>
                  <a:pt x="1343025" y="414338"/>
                </a:lnTo>
                <a:cubicBezTo>
                  <a:pt x="1347787" y="466725"/>
                  <a:pt x="1349873" y="519425"/>
                  <a:pt x="1357312" y="571500"/>
                </a:cubicBezTo>
                <a:cubicBezTo>
                  <a:pt x="1368939" y="652887"/>
                  <a:pt x="1400175" y="814388"/>
                  <a:pt x="1400175" y="814388"/>
                </a:cubicBezTo>
                <a:cubicBezTo>
                  <a:pt x="1395412" y="900113"/>
                  <a:pt x="1398029" y="986569"/>
                  <a:pt x="1385887" y="1071563"/>
                </a:cubicBezTo>
                <a:cubicBezTo>
                  <a:pt x="1383459" y="1088562"/>
                  <a:pt x="1368305" y="1101234"/>
                  <a:pt x="1357312" y="1114425"/>
                </a:cubicBezTo>
                <a:cubicBezTo>
                  <a:pt x="1334740" y="1141511"/>
                  <a:pt x="1303700" y="1169807"/>
                  <a:pt x="1271587" y="1185863"/>
                </a:cubicBezTo>
                <a:cubicBezTo>
                  <a:pt x="1258117" y="1192598"/>
                  <a:pt x="1243012" y="1195388"/>
                  <a:pt x="1228725" y="1200150"/>
                </a:cubicBezTo>
                <a:cubicBezTo>
                  <a:pt x="1214437" y="1195388"/>
                  <a:pt x="1197622" y="1195271"/>
                  <a:pt x="1185862" y="1185863"/>
                </a:cubicBezTo>
                <a:cubicBezTo>
                  <a:pt x="1172453" y="1175136"/>
                  <a:pt x="1174286" y="1145428"/>
                  <a:pt x="1157287" y="1143000"/>
                </a:cubicBezTo>
                <a:cubicBezTo>
                  <a:pt x="1100515" y="1134890"/>
                  <a:pt x="1042987" y="1152525"/>
                  <a:pt x="985837" y="1157288"/>
                </a:cubicBezTo>
                <a:cubicBezTo>
                  <a:pt x="876300" y="1152525"/>
                  <a:pt x="766623" y="1150293"/>
                  <a:pt x="657225" y="1143000"/>
                </a:cubicBezTo>
                <a:cubicBezTo>
                  <a:pt x="617919" y="1140380"/>
                  <a:pt x="529123" y="1124429"/>
                  <a:pt x="485775" y="1114425"/>
                </a:cubicBezTo>
                <a:cubicBezTo>
                  <a:pt x="447508" y="1105594"/>
                  <a:pt x="406601" y="1103413"/>
                  <a:pt x="371475" y="1085850"/>
                </a:cubicBezTo>
                <a:cubicBezTo>
                  <a:pt x="198774" y="999499"/>
                  <a:pt x="412825" y="1109478"/>
                  <a:pt x="271462" y="1028700"/>
                </a:cubicBezTo>
                <a:cubicBezTo>
                  <a:pt x="252970" y="1018133"/>
                  <a:pt x="232804" y="1010692"/>
                  <a:pt x="214312" y="1000125"/>
                </a:cubicBezTo>
                <a:cubicBezTo>
                  <a:pt x="180646" y="980887"/>
                  <a:pt x="144959" y="950587"/>
                  <a:pt x="114300" y="928688"/>
                </a:cubicBezTo>
                <a:cubicBezTo>
                  <a:pt x="100327" y="918707"/>
                  <a:pt x="85725" y="909638"/>
                  <a:pt x="71437" y="900113"/>
                </a:cubicBezTo>
                <a:cubicBezTo>
                  <a:pt x="5933" y="801857"/>
                  <a:pt x="25147" y="846969"/>
                  <a:pt x="0" y="771525"/>
                </a:cubicBezTo>
                <a:cubicBezTo>
                  <a:pt x="6077" y="680361"/>
                  <a:pt x="3578" y="577430"/>
                  <a:pt x="28575" y="485775"/>
                </a:cubicBezTo>
                <a:cubicBezTo>
                  <a:pt x="36500" y="456716"/>
                  <a:pt x="40442" y="425112"/>
                  <a:pt x="57150" y="400050"/>
                </a:cubicBezTo>
                <a:lnTo>
                  <a:pt x="85725" y="357188"/>
                </a:lnTo>
                <a:cubicBezTo>
                  <a:pt x="90487" y="342900"/>
                  <a:pt x="92540" y="327401"/>
                  <a:pt x="100012" y="314325"/>
                </a:cubicBezTo>
                <a:cubicBezTo>
                  <a:pt x="148946" y="228689"/>
                  <a:pt x="131172" y="284468"/>
                  <a:pt x="185737" y="214313"/>
                </a:cubicBezTo>
                <a:cubicBezTo>
                  <a:pt x="206821" y="187204"/>
                  <a:pt x="218603" y="152872"/>
                  <a:pt x="242887" y="128588"/>
                </a:cubicBezTo>
                <a:cubicBezTo>
                  <a:pt x="274484" y="96991"/>
                  <a:pt x="288831" y="77040"/>
                  <a:pt x="328612" y="57150"/>
                </a:cubicBezTo>
                <a:cubicBezTo>
                  <a:pt x="342083" y="50415"/>
                  <a:pt x="356459" y="44018"/>
                  <a:pt x="371475" y="42863"/>
                </a:cubicBezTo>
                <a:cubicBezTo>
                  <a:pt x="418960" y="39210"/>
                  <a:pt x="478631" y="7144"/>
                  <a:pt x="500062" y="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85EC5-3F76-004B-A9B8-EE5D4A9C9EDB}"/>
              </a:ext>
            </a:extLst>
          </p:cNvPr>
          <p:cNvSpPr txBox="1"/>
          <p:nvPr/>
        </p:nvSpPr>
        <p:spPr>
          <a:xfrm>
            <a:off x="9986963" y="541760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C54C60-F334-544F-889D-A829F1BA6C8B}"/>
              </a:ext>
            </a:extLst>
          </p:cNvPr>
          <p:cNvSpPr/>
          <p:nvPr/>
        </p:nvSpPr>
        <p:spPr>
          <a:xfrm>
            <a:off x="9958388" y="5396748"/>
            <a:ext cx="328612" cy="389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FB5DB-52C8-AE43-B001-CAB551507419}"/>
              </a:ext>
            </a:extLst>
          </p:cNvPr>
          <p:cNvSpPr txBox="1"/>
          <p:nvPr/>
        </p:nvSpPr>
        <p:spPr>
          <a:xfrm>
            <a:off x="10983404" y="564560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3FAF55-26EE-254A-BC99-D93D59FD7205}"/>
              </a:ext>
            </a:extLst>
          </p:cNvPr>
          <p:cNvSpPr/>
          <p:nvPr/>
        </p:nvSpPr>
        <p:spPr>
          <a:xfrm>
            <a:off x="10954829" y="5624752"/>
            <a:ext cx="328612" cy="389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327472-BCA7-A84E-8536-6F5D4955E269}"/>
              </a:ext>
            </a:extLst>
          </p:cNvPr>
          <p:cNvCxnSpPr>
            <a:cxnSpLocks/>
            <a:stCxn id="5" idx="3"/>
            <a:endCxn id="5" idx="21"/>
          </p:cNvCxnSpPr>
          <p:nvPr/>
        </p:nvCxnSpPr>
        <p:spPr>
          <a:xfrm flipH="1">
            <a:off x="10444163" y="5022951"/>
            <a:ext cx="471487" cy="1085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5078F2-7D40-3C4F-BE56-77EF662B7F63}"/>
              </a:ext>
            </a:extLst>
          </p:cNvPr>
          <p:cNvSpPr txBox="1"/>
          <p:nvPr/>
        </p:nvSpPr>
        <p:spPr>
          <a:xfrm>
            <a:off x="10319328" y="501428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32CDA-1E4D-5341-BB14-1AF49D4289AC}"/>
              </a:ext>
            </a:extLst>
          </p:cNvPr>
          <p:cNvSpPr txBox="1"/>
          <p:nvPr/>
        </p:nvSpPr>
        <p:spPr>
          <a:xfrm>
            <a:off x="10556931" y="571059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BAD542-18AC-6D43-B1FE-8079473517E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0637044" y="5198955"/>
            <a:ext cx="302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CE4067-C77B-AD4B-9C3C-05948C72BB58}"/>
              </a:ext>
            </a:extLst>
          </p:cNvPr>
          <p:cNvCxnSpPr>
            <a:cxnSpLocks/>
          </p:cNvCxnSpPr>
          <p:nvPr/>
        </p:nvCxnSpPr>
        <p:spPr>
          <a:xfrm>
            <a:off x="10660852" y="5351355"/>
            <a:ext cx="302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5E9266-1143-5645-B4F0-FDE58A3CE771}"/>
              </a:ext>
            </a:extLst>
          </p:cNvPr>
          <p:cNvCxnSpPr>
            <a:cxnSpLocks/>
          </p:cNvCxnSpPr>
          <p:nvPr/>
        </p:nvCxnSpPr>
        <p:spPr>
          <a:xfrm>
            <a:off x="10603704" y="5494235"/>
            <a:ext cx="302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41FFC1-2DB7-9C4B-8F09-A8010832B981}"/>
              </a:ext>
            </a:extLst>
          </p:cNvPr>
          <p:cNvCxnSpPr>
            <a:cxnSpLocks/>
          </p:cNvCxnSpPr>
          <p:nvPr/>
        </p:nvCxnSpPr>
        <p:spPr>
          <a:xfrm>
            <a:off x="10409362" y="5681812"/>
            <a:ext cx="302419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9563F7-B128-8E49-8FE1-AE0EF2E11B41}"/>
              </a:ext>
            </a:extLst>
          </p:cNvPr>
          <p:cNvCxnSpPr>
            <a:cxnSpLocks/>
          </p:cNvCxnSpPr>
          <p:nvPr/>
        </p:nvCxnSpPr>
        <p:spPr>
          <a:xfrm>
            <a:off x="10433170" y="5834212"/>
            <a:ext cx="302419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0397B7-E201-FC49-B223-3BEA76543780}"/>
              </a:ext>
            </a:extLst>
          </p:cNvPr>
          <p:cNvCxnSpPr>
            <a:cxnSpLocks/>
          </p:cNvCxnSpPr>
          <p:nvPr/>
        </p:nvCxnSpPr>
        <p:spPr>
          <a:xfrm>
            <a:off x="10376022" y="5977092"/>
            <a:ext cx="302419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32876FE-2B67-2247-AA05-5C78F80768B3}"/>
              </a:ext>
            </a:extLst>
          </p:cNvPr>
          <p:cNvSpPr/>
          <p:nvPr/>
        </p:nvSpPr>
        <p:spPr>
          <a:xfrm>
            <a:off x="10326392" y="4582180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(A)=f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(B)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5A4411-3710-CF46-9E8D-4DF8C1A5A0EC}"/>
              </a:ext>
            </a:extLst>
          </p:cNvPr>
          <p:cNvSpPr/>
          <p:nvPr/>
        </p:nvSpPr>
        <p:spPr>
          <a:xfrm>
            <a:off x="10004696" y="6211315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(A)=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(B)=0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7F7AC6-7DCD-4D45-8C00-878F11D13A0C}"/>
              </a:ext>
            </a:extLst>
          </p:cNvPr>
          <p:cNvSpPr/>
          <p:nvPr/>
        </p:nvSpPr>
        <p:spPr>
          <a:xfrm>
            <a:off x="823373" y="5022951"/>
            <a:ext cx="869210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Ford-Fulkerson algorithm (or any algorithm for maximum flow problem) can be used to find a minimum cut in a flow network.</a:t>
            </a:r>
            <a:r>
              <a:rPr lang="en-US" sz="2600" dirty="0">
                <a:effectLst/>
              </a:rPr>
              <a:t> </a:t>
            </a:r>
            <a:endParaRPr lang="en-US" sz="2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112058-04BC-004B-8DCC-E089C1A73631}"/>
              </a:ext>
            </a:extLst>
          </p:cNvPr>
          <p:cNvSpPr/>
          <p:nvPr/>
        </p:nvSpPr>
        <p:spPr>
          <a:xfrm>
            <a:off x="823373" y="5953858"/>
            <a:ext cx="7206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Note: this theorem is not dependent on Ford-Fulkerson algorithm, and thus does not require the capacities to be integers.</a:t>
            </a:r>
            <a:endParaRPr lang="en-US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0499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4729-B7ED-C549-874A-217B465E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Ford-Fulkerson algorithm in practice</a:t>
            </a:r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4DC16DE-01AE-2D41-9099-1C51699B4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596" y="1757345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BFE6FA7-580B-8040-BDE8-A2DADD6B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725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CB29B-4FB4-3D43-8DC7-5610511D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36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79D34A-CD1C-F74D-8969-3DC63E4F6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76" y="35095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FBEA9B1-43A5-764B-8B0B-89CCEFF225C9}"/>
              </a:ext>
            </a:extLst>
          </p:cNvPr>
          <p:cNvCxnSpPr>
            <a:stCxn id="59" idx="7"/>
            <a:endCxn id="57" idx="3"/>
          </p:cNvCxnSpPr>
          <p:nvPr/>
        </p:nvCxnSpPr>
        <p:spPr>
          <a:xfrm rot="5400000" flipH="1" flipV="1">
            <a:off x="1358787" y="2281748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355C423-35EF-7A4E-A227-0F1DA66A9ACC}"/>
              </a:ext>
            </a:extLst>
          </p:cNvPr>
          <p:cNvCxnSpPr>
            <a:stCxn id="59" idx="5"/>
            <a:endCxn id="60" idx="1"/>
          </p:cNvCxnSpPr>
          <p:nvPr/>
        </p:nvCxnSpPr>
        <p:spPr>
          <a:xfrm rot="16200000" flipH="1">
            <a:off x="1371090" y="3151771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2952B8-E173-784A-852D-E1633E7F252E}"/>
              </a:ext>
            </a:extLst>
          </p:cNvPr>
          <p:cNvCxnSpPr>
            <a:stCxn id="57" idx="5"/>
            <a:endCxn id="58" idx="1"/>
          </p:cNvCxnSpPr>
          <p:nvPr/>
        </p:nvCxnSpPr>
        <p:spPr>
          <a:xfrm rot="16200000" flipH="1">
            <a:off x="2208332" y="2242161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5F08AB-8A94-7146-9368-46D80B99B33D}"/>
              </a:ext>
            </a:extLst>
          </p:cNvPr>
          <p:cNvCxnSpPr>
            <a:stCxn id="60" idx="7"/>
            <a:endCxn id="58" idx="3"/>
          </p:cNvCxnSpPr>
          <p:nvPr/>
        </p:nvCxnSpPr>
        <p:spPr>
          <a:xfrm rot="5400000" flipH="1" flipV="1">
            <a:off x="2220634" y="3124366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15">
            <a:extLst>
              <a:ext uri="{FF2B5EF4-FFF2-40B4-BE49-F238E27FC236}">
                <a16:creationId xmlns:a16="http://schemas.microsoft.com/office/drawing/2014/main" id="{49C566F9-CDAE-894B-9577-6037226CE375}"/>
              </a:ext>
            </a:extLst>
          </p:cNvPr>
          <p:cNvSpPr txBox="1"/>
          <p:nvPr/>
        </p:nvSpPr>
        <p:spPr>
          <a:xfrm>
            <a:off x="1131963" y="2117733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66" name="TextBox 16">
            <a:extLst>
              <a:ext uri="{FF2B5EF4-FFF2-40B4-BE49-F238E27FC236}">
                <a16:creationId xmlns:a16="http://schemas.microsoft.com/office/drawing/2014/main" id="{4AD0E421-B05B-D642-950E-841EF1AACCDB}"/>
              </a:ext>
            </a:extLst>
          </p:cNvPr>
          <p:cNvSpPr txBox="1"/>
          <p:nvPr/>
        </p:nvSpPr>
        <p:spPr>
          <a:xfrm>
            <a:off x="2398668" y="2117733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67" name="TextBox 17">
            <a:extLst>
              <a:ext uri="{FF2B5EF4-FFF2-40B4-BE49-F238E27FC236}">
                <a16:creationId xmlns:a16="http://schemas.microsoft.com/office/drawing/2014/main" id="{B233A03E-C477-1944-AD38-2E25C9C37EF9}"/>
              </a:ext>
            </a:extLst>
          </p:cNvPr>
          <p:cNvSpPr txBox="1"/>
          <p:nvPr/>
        </p:nvSpPr>
        <p:spPr>
          <a:xfrm>
            <a:off x="1131963" y="3211321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68" name="TextBox 18">
            <a:extLst>
              <a:ext uri="{FF2B5EF4-FFF2-40B4-BE49-F238E27FC236}">
                <a16:creationId xmlns:a16="http://schemas.microsoft.com/office/drawing/2014/main" id="{80E38EBF-08D5-5142-A820-0EE0D1BE5455}"/>
              </a:ext>
            </a:extLst>
          </p:cNvPr>
          <p:cNvSpPr txBox="1"/>
          <p:nvPr/>
        </p:nvSpPr>
        <p:spPr>
          <a:xfrm>
            <a:off x="2319570" y="3306855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0DE4D7-D149-0A47-9A63-F3C8B4705BFC}"/>
              </a:ext>
            </a:extLst>
          </p:cNvPr>
          <p:cNvCxnSpPr>
            <a:stCxn id="57" idx="4"/>
            <a:endCxn id="60" idx="0"/>
          </p:cNvCxnSpPr>
          <p:nvPr/>
        </p:nvCxnSpPr>
        <p:spPr>
          <a:xfrm rot="16200000" flipH="1">
            <a:off x="1418624" y="2913192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7">
            <a:extLst>
              <a:ext uri="{FF2B5EF4-FFF2-40B4-BE49-F238E27FC236}">
                <a16:creationId xmlns:a16="http://schemas.microsoft.com/office/drawing/2014/main" id="{E6E9BB35-AA2E-1C40-AC84-90FB4E32FECF}"/>
              </a:ext>
            </a:extLst>
          </p:cNvPr>
          <p:cNvSpPr txBox="1"/>
          <p:nvPr/>
        </p:nvSpPr>
        <p:spPr>
          <a:xfrm>
            <a:off x="1929814" y="26109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64BE1-8625-6449-B401-0E41DBD3B453}"/>
              </a:ext>
            </a:extLst>
          </p:cNvPr>
          <p:cNvSpPr txBox="1"/>
          <p:nvPr/>
        </p:nvSpPr>
        <p:spPr>
          <a:xfrm>
            <a:off x="1071154" y="4337426"/>
            <a:ext cx="188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network</a:t>
            </a:r>
          </a:p>
        </p:txBody>
      </p:sp>
    </p:spTree>
    <p:extLst>
      <p:ext uri="{BB962C8B-B14F-4D97-AF65-F5344CB8AC3E}">
        <p14:creationId xmlns:p14="http://schemas.microsoft.com/office/powerpoint/2010/main" val="1590079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4729-B7ED-C549-874A-217B465E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Ford-Fulkerson algorithm in practice</a:t>
            </a:r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4DC16DE-01AE-2D41-9099-1C51699B4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596" y="1757345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BFE6FA7-580B-8040-BDE8-A2DADD6B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725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CB29B-4FB4-3D43-8DC7-5610511D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36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79D34A-CD1C-F74D-8969-3DC63E4F6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76" y="35095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FBEA9B1-43A5-764B-8B0B-89CCEFF225C9}"/>
              </a:ext>
            </a:extLst>
          </p:cNvPr>
          <p:cNvCxnSpPr>
            <a:stCxn id="59" idx="7"/>
            <a:endCxn id="57" idx="3"/>
          </p:cNvCxnSpPr>
          <p:nvPr/>
        </p:nvCxnSpPr>
        <p:spPr>
          <a:xfrm rot="5400000" flipH="1" flipV="1">
            <a:off x="1358787" y="2281748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355C423-35EF-7A4E-A227-0F1DA66A9ACC}"/>
              </a:ext>
            </a:extLst>
          </p:cNvPr>
          <p:cNvCxnSpPr>
            <a:stCxn id="59" idx="5"/>
            <a:endCxn id="60" idx="1"/>
          </p:cNvCxnSpPr>
          <p:nvPr/>
        </p:nvCxnSpPr>
        <p:spPr>
          <a:xfrm rot="16200000" flipH="1">
            <a:off x="1371090" y="3151771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2952B8-E173-784A-852D-E1633E7F252E}"/>
              </a:ext>
            </a:extLst>
          </p:cNvPr>
          <p:cNvCxnSpPr>
            <a:stCxn id="57" idx="5"/>
            <a:endCxn id="58" idx="1"/>
          </p:cNvCxnSpPr>
          <p:nvPr/>
        </p:nvCxnSpPr>
        <p:spPr>
          <a:xfrm rot="16200000" flipH="1">
            <a:off x="2208332" y="2242161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5F08AB-8A94-7146-9368-46D80B99B33D}"/>
              </a:ext>
            </a:extLst>
          </p:cNvPr>
          <p:cNvCxnSpPr>
            <a:stCxn id="60" idx="7"/>
            <a:endCxn id="58" idx="3"/>
          </p:cNvCxnSpPr>
          <p:nvPr/>
        </p:nvCxnSpPr>
        <p:spPr>
          <a:xfrm rot="5400000" flipH="1" flipV="1">
            <a:off x="2220634" y="3124366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15">
            <a:extLst>
              <a:ext uri="{FF2B5EF4-FFF2-40B4-BE49-F238E27FC236}">
                <a16:creationId xmlns:a16="http://schemas.microsoft.com/office/drawing/2014/main" id="{49C566F9-CDAE-894B-9577-6037226CE375}"/>
              </a:ext>
            </a:extLst>
          </p:cNvPr>
          <p:cNvSpPr txBox="1"/>
          <p:nvPr/>
        </p:nvSpPr>
        <p:spPr>
          <a:xfrm>
            <a:off x="816791" y="2094902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6" name="TextBox 16">
            <a:extLst>
              <a:ext uri="{FF2B5EF4-FFF2-40B4-BE49-F238E27FC236}">
                <a16:creationId xmlns:a16="http://schemas.microsoft.com/office/drawing/2014/main" id="{4AD0E421-B05B-D642-950E-841EF1AACCDB}"/>
              </a:ext>
            </a:extLst>
          </p:cNvPr>
          <p:cNvSpPr txBox="1"/>
          <p:nvPr/>
        </p:nvSpPr>
        <p:spPr>
          <a:xfrm>
            <a:off x="2398668" y="2117733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7" name="TextBox 17">
            <a:extLst>
              <a:ext uri="{FF2B5EF4-FFF2-40B4-BE49-F238E27FC236}">
                <a16:creationId xmlns:a16="http://schemas.microsoft.com/office/drawing/2014/main" id="{B233A03E-C477-1944-AD38-2E25C9C37EF9}"/>
              </a:ext>
            </a:extLst>
          </p:cNvPr>
          <p:cNvSpPr txBox="1"/>
          <p:nvPr/>
        </p:nvSpPr>
        <p:spPr>
          <a:xfrm>
            <a:off x="849302" y="323372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8" name="TextBox 18">
            <a:extLst>
              <a:ext uri="{FF2B5EF4-FFF2-40B4-BE49-F238E27FC236}">
                <a16:creationId xmlns:a16="http://schemas.microsoft.com/office/drawing/2014/main" id="{80E38EBF-08D5-5142-A820-0EE0D1BE5455}"/>
              </a:ext>
            </a:extLst>
          </p:cNvPr>
          <p:cNvSpPr txBox="1"/>
          <p:nvPr/>
        </p:nvSpPr>
        <p:spPr>
          <a:xfrm>
            <a:off x="2319570" y="330685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0DE4D7-D149-0A47-9A63-F3C8B4705BFC}"/>
              </a:ext>
            </a:extLst>
          </p:cNvPr>
          <p:cNvCxnSpPr>
            <a:stCxn id="57" idx="4"/>
            <a:endCxn id="60" idx="0"/>
          </p:cNvCxnSpPr>
          <p:nvPr/>
        </p:nvCxnSpPr>
        <p:spPr>
          <a:xfrm rot="16200000" flipH="1">
            <a:off x="1418624" y="2913192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7">
            <a:extLst>
              <a:ext uri="{FF2B5EF4-FFF2-40B4-BE49-F238E27FC236}">
                <a16:creationId xmlns:a16="http://schemas.microsoft.com/office/drawing/2014/main" id="{E6E9BB35-AA2E-1C40-AC84-90FB4E32FECF}"/>
              </a:ext>
            </a:extLst>
          </p:cNvPr>
          <p:cNvSpPr txBox="1"/>
          <p:nvPr/>
        </p:nvSpPr>
        <p:spPr>
          <a:xfrm>
            <a:off x="1929814" y="261093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1(0)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F60E6-4360-3440-AF1D-6C63ED9A3D9F}"/>
              </a:ext>
            </a:extLst>
          </p:cNvPr>
          <p:cNvSpPr txBox="1"/>
          <p:nvPr/>
        </p:nvSpPr>
        <p:spPr>
          <a:xfrm>
            <a:off x="1087117" y="4298584"/>
            <a:ext cx="16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flow f</a:t>
            </a:r>
          </a:p>
        </p:txBody>
      </p:sp>
    </p:spTree>
    <p:extLst>
      <p:ext uri="{BB962C8B-B14F-4D97-AF65-F5344CB8AC3E}">
        <p14:creationId xmlns:p14="http://schemas.microsoft.com/office/powerpoint/2010/main" val="175648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4729-B7ED-C549-874A-217B465E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Ford-Fulkerson algorithm in practice</a:t>
            </a:r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4DC16DE-01AE-2D41-9099-1C51699B4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596" y="1757345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BFE6FA7-580B-8040-BDE8-A2DADD6B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725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CB29B-4FB4-3D43-8DC7-5610511D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36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79D34A-CD1C-F74D-8969-3DC63E4F6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76" y="35095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FBEA9B1-43A5-764B-8B0B-89CCEFF225C9}"/>
              </a:ext>
            </a:extLst>
          </p:cNvPr>
          <p:cNvCxnSpPr>
            <a:stCxn id="59" idx="7"/>
            <a:endCxn id="57" idx="3"/>
          </p:cNvCxnSpPr>
          <p:nvPr/>
        </p:nvCxnSpPr>
        <p:spPr>
          <a:xfrm rot="5400000" flipH="1" flipV="1">
            <a:off x="1358787" y="2281748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355C423-35EF-7A4E-A227-0F1DA66A9ACC}"/>
              </a:ext>
            </a:extLst>
          </p:cNvPr>
          <p:cNvCxnSpPr>
            <a:stCxn id="59" idx="5"/>
            <a:endCxn id="60" idx="1"/>
          </p:cNvCxnSpPr>
          <p:nvPr/>
        </p:nvCxnSpPr>
        <p:spPr>
          <a:xfrm rot="16200000" flipH="1">
            <a:off x="1371090" y="3151771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2952B8-E173-784A-852D-E1633E7F252E}"/>
              </a:ext>
            </a:extLst>
          </p:cNvPr>
          <p:cNvCxnSpPr>
            <a:stCxn id="57" idx="5"/>
            <a:endCxn id="58" idx="1"/>
          </p:cNvCxnSpPr>
          <p:nvPr/>
        </p:nvCxnSpPr>
        <p:spPr>
          <a:xfrm rot="16200000" flipH="1">
            <a:off x="2208332" y="2242161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5F08AB-8A94-7146-9368-46D80B99B33D}"/>
              </a:ext>
            </a:extLst>
          </p:cNvPr>
          <p:cNvCxnSpPr>
            <a:stCxn id="60" idx="7"/>
            <a:endCxn id="58" idx="3"/>
          </p:cNvCxnSpPr>
          <p:nvPr/>
        </p:nvCxnSpPr>
        <p:spPr>
          <a:xfrm rot="5400000" flipH="1" flipV="1">
            <a:off x="2220634" y="3124366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15">
            <a:extLst>
              <a:ext uri="{FF2B5EF4-FFF2-40B4-BE49-F238E27FC236}">
                <a16:creationId xmlns:a16="http://schemas.microsoft.com/office/drawing/2014/main" id="{49C566F9-CDAE-894B-9577-6037226CE375}"/>
              </a:ext>
            </a:extLst>
          </p:cNvPr>
          <p:cNvSpPr txBox="1"/>
          <p:nvPr/>
        </p:nvSpPr>
        <p:spPr>
          <a:xfrm>
            <a:off x="816791" y="2094902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6" name="TextBox 16">
            <a:extLst>
              <a:ext uri="{FF2B5EF4-FFF2-40B4-BE49-F238E27FC236}">
                <a16:creationId xmlns:a16="http://schemas.microsoft.com/office/drawing/2014/main" id="{4AD0E421-B05B-D642-950E-841EF1AACCDB}"/>
              </a:ext>
            </a:extLst>
          </p:cNvPr>
          <p:cNvSpPr txBox="1"/>
          <p:nvPr/>
        </p:nvSpPr>
        <p:spPr>
          <a:xfrm>
            <a:off x="2398668" y="2117733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7" name="TextBox 17">
            <a:extLst>
              <a:ext uri="{FF2B5EF4-FFF2-40B4-BE49-F238E27FC236}">
                <a16:creationId xmlns:a16="http://schemas.microsoft.com/office/drawing/2014/main" id="{B233A03E-C477-1944-AD38-2E25C9C37EF9}"/>
              </a:ext>
            </a:extLst>
          </p:cNvPr>
          <p:cNvSpPr txBox="1"/>
          <p:nvPr/>
        </p:nvSpPr>
        <p:spPr>
          <a:xfrm>
            <a:off x="849302" y="323372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8" name="TextBox 18">
            <a:extLst>
              <a:ext uri="{FF2B5EF4-FFF2-40B4-BE49-F238E27FC236}">
                <a16:creationId xmlns:a16="http://schemas.microsoft.com/office/drawing/2014/main" id="{80E38EBF-08D5-5142-A820-0EE0D1BE5455}"/>
              </a:ext>
            </a:extLst>
          </p:cNvPr>
          <p:cNvSpPr txBox="1"/>
          <p:nvPr/>
        </p:nvSpPr>
        <p:spPr>
          <a:xfrm>
            <a:off x="2319570" y="330685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0DE4D7-D149-0A47-9A63-F3C8B4705BFC}"/>
              </a:ext>
            </a:extLst>
          </p:cNvPr>
          <p:cNvCxnSpPr>
            <a:stCxn id="57" idx="4"/>
            <a:endCxn id="60" idx="0"/>
          </p:cNvCxnSpPr>
          <p:nvPr/>
        </p:nvCxnSpPr>
        <p:spPr>
          <a:xfrm rot="16200000" flipH="1">
            <a:off x="1418624" y="2913192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7">
            <a:extLst>
              <a:ext uri="{FF2B5EF4-FFF2-40B4-BE49-F238E27FC236}">
                <a16:creationId xmlns:a16="http://schemas.microsoft.com/office/drawing/2014/main" id="{E6E9BB35-AA2E-1C40-AC84-90FB4E32FECF}"/>
              </a:ext>
            </a:extLst>
          </p:cNvPr>
          <p:cNvSpPr txBox="1"/>
          <p:nvPr/>
        </p:nvSpPr>
        <p:spPr>
          <a:xfrm>
            <a:off x="1929814" y="261093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1(0)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F60E6-4360-3440-AF1D-6C63ED9A3D9F}"/>
              </a:ext>
            </a:extLst>
          </p:cNvPr>
          <p:cNvSpPr txBox="1"/>
          <p:nvPr/>
        </p:nvSpPr>
        <p:spPr>
          <a:xfrm>
            <a:off x="1051731" y="4308183"/>
            <a:ext cx="16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flow f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590F5A-789E-DA48-BE81-814BE51E9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271" y="1733071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524D0C-82A5-D241-AAEA-407E9977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400" y="2615399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8EB229-AC1B-2444-BAE1-56B77BD91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311" y="2615399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C998ED-A62A-5043-9DF8-61DD9CF10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451" y="3485299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A1CB63-AD44-474E-84F9-0DE41603DBF3}"/>
              </a:ext>
            </a:extLst>
          </p:cNvPr>
          <p:cNvCxnSpPr>
            <a:stCxn id="20" idx="7"/>
            <a:endCxn id="18" idx="3"/>
          </p:cNvCxnSpPr>
          <p:nvPr/>
        </p:nvCxnSpPr>
        <p:spPr>
          <a:xfrm rot="5400000" flipH="1" flipV="1">
            <a:off x="4473462" y="2257474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5990BB-5F5C-1345-BCB2-F7088F577F69}"/>
              </a:ext>
            </a:extLst>
          </p:cNvPr>
          <p:cNvCxnSpPr>
            <a:stCxn id="20" idx="5"/>
            <a:endCxn id="21" idx="1"/>
          </p:cNvCxnSpPr>
          <p:nvPr/>
        </p:nvCxnSpPr>
        <p:spPr>
          <a:xfrm rot="16200000" flipH="1">
            <a:off x="4485765" y="3127497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7A0756-AF7B-2447-BCE8-716C0488453E}"/>
              </a:ext>
            </a:extLst>
          </p:cNvPr>
          <p:cNvCxnSpPr>
            <a:stCxn id="18" idx="5"/>
            <a:endCxn id="19" idx="1"/>
          </p:cNvCxnSpPr>
          <p:nvPr/>
        </p:nvCxnSpPr>
        <p:spPr>
          <a:xfrm rot="16200000" flipH="1">
            <a:off x="5323007" y="2217887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9832D4-846B-634A-86E8-9E18592DC9D1}"/>
              </a:ext>
            </a:extLst>
          </p:cNvPr>
          <p:cNvCxnSpPr>
            <a:stCxn id="21" idx="7"/>
            <a:endCxn id="19" idx="3"/>
          </p:cNvCxnSpPr>
          <p:nvPr/>
        </p:nvCxnSpPr>
        <p:spPr>
          <a:xfrm rot="5400000" flipH="1" flipV="1">
            <a:off x="5335309" y="3100092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15">
            <a:extLst>
              <a:ext uri="{FF2B5EF4-FFF2-40B4-BE49-F238E27FC236}">
                <a16:creationId xmlns:a16="http://schemas.microsoft.com/office/drawing/2014/main" id="{D7ADE9A2-793A-3E4E-AC13-B6BFC3B1FB54}"/>
              </a:ext>
            </a:extLst>
          </p:cNvPr>
          <p:cNvSpPr txBox="1"/>
          <p:nvPr/>
        </p:nvSpPr>
        <p:spPr>
          <a:xfrm>
            <a:off x="4246638" y="2093459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284FEF12-2AF2-D84F-8729-CA172D5B1CF6}"/>
              </a:ext>
            </a:extLst>
          </p:cNvPr>
          <p:cNvSpPr txBox="1"/>
          <p:nvPr/>
        </p:nvSpPr>
        <p:spPr>
          <a:xfrm>
            <a:off x="5513343" y="2093459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75CCA655-9805-FB41-B009-78CA6F079A59}"/>
              </a:ext>
            </a:extLst>
          </p:cNvPr>
          <p:cNvSpPr txBox="1"/>
          <p:nvPr/>
        </p:nvSpPr>
        <p:spPr>
          <a:xfrm>
            <a:off x="4246638" y="3187047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76C72008-4BAE-234A-98CE-E913A63F0885}"/>
              </a:ext>
            </a:extLst>
          </p:cNvPr>
          <p:cNvSpPr txBox="1"/>
          <p:nvPr/>
        </p:nvSpPr>
        <p:spPr>
          <a:xfrm>
            <a:off x="5434245" y="3282581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BE946B-CD4E-1844-B558-75DA8A3E7F7E}"/>
              </a:ext>
            </a:extLst>
          </p:cNvPr>
          <p:cNvCxnSpPr>
            <a:stCxn id="18" idx="4"/>
            <a:endCxn id="21" idx="0"/>
          </p:cNvCxnSpPr>
          <p:nvPr/>
        </p:nvCxnSpPr>
        <p:spPr>
          <a:xfrm rot="16200000" flipH="1">
            <a:off x="4533299" y="2888918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7">
            <a:extLst>
              <a:ext uri="{FF2B5EF4-FFF2-40B4-BE49-F238E27FC236}">
                <a16:creationId xmlns:a16="http://schemas.microsoft.com/office/drawing/2014/main" id="{1ED4E3C8-9AC6-8D44-A3D4-88E21A173F3A}"/>
              </a:ext>
            </a:extLst>
          </p:cNvPr>
          <p:cNvSpPr txBox="1"/>
          <p:nvPr/>
        </p:nvSpPr>
        <p:spPr>
          <a:xfrm>
            <a:off x="5044489" y="25866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75D3EC-3DB6-2A4F-9000-0F8AD56C12C6}"/>
              </a:ext>
            </a:extLst>
          </p:cNvPr>
          <p:cNvSpPr txBox="1"/>
          <p:nvPr/>
        </p:nvSpPr>
        <p:spPr>
          <a:xfrm>
            <a:off x="4185829" y="4313152"/>
            <a:ext cx="2343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Residual graph G</a:t>
            </a:r>
            <a:r>
              <a:rPr lang="en-US" sz="2400" baseline="-25000" dirty="0"/>
              <a:t>f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368520-5640-2F4F-B540-6806230ED5B9}"/>
              </a:ext>
            </a:extLst>
          </p:cNvPr>
          <p:cNvCxnSpPr>
            <a:cxnSpLocks/>
          </p:cNvCxnSpPr>
          <p:nvPr/>
        </p:nvCxnSpPr>
        <p:spPr>
          <a:xfrm flipV="1">
            <a:off x="4608052" y="2495012"/>
            <a:ext cx="450725" cy="4062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CAA50F-513C-A944-B182-05D03951CAA8}"/>
              </a:ext>
            </a:extLst>
          </p:cNvPr>
          <p:cNvCxnSpPr/>
          <p:nvPr/>
        </p:nvCxnSpPr>
        <p:spPr>
          <a:xfrm>
            <a:off x="5117498" y="2495012"/>
            <a:ext cx="602902" cy="491758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78C1124-D41A-8242-8947-B13836E852BA}"/>
              </a:ext>
            </a:extLst>
          </p:cNvPr>
          <p:cNvSpPr txBox="1"/>
          <p:nvPr/>
        </p:nvSpPr>
        <p:spPr>
          <a:xfrm>
            <a:off x="6100399" y="367700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b=100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A8D78F-2BDF-C746-935A-65AAF3F1AF9D}"/>
              </a:ext>
            </a:extLst>
          </p:cNvPr>
          <p:cNvSpPr txBox="1"/>
          <p:nvPr/>
        </p:nvSpPr>
        <p:spPr>
          <a:xfrm>
            <a:off x="4756097" y="274920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120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4729-B7ED-C549-874A-217B465E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Ford-Fulkerson algorithm in practice</a:t>
            </a:r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DAFB80F-8711-704A-8474-E1C67F1D4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471" y="184106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8D52BCF-CFF2-DF49-9354-EDB153040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600" y="2723391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0416499-9C85-0B4C-B628-3B4FC07BA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511" y="2723391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0777221-A145-BD43-812D-1DCBE3FE2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651" y="3593291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83CFBCC-C097-9E40-AD85-1ACC3232B2C1}"/>
              </a:ext>
            </a:extLst>
          </p:cNvPr>
          <p:cNvCxnSpPr>
            <a:stCxn id="111" idx="7"/>
            <a:endCxn id="56" idx="3"/>
          </p:cNvCxnSpPr>
          <p:nvPr/>
        </p:nvCxnSpPr>
        <p:spPr>
          <a:xfrm rot="5400000" flipH="1" flipV="1">
            <a:off x="4598662" y="2365466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AEEAD9F-3251-F145-98C6-918D66DE8069}"/>
              </a:ext>
            </a:extLst>
          </p:cNvPr>
          <p:cNvCxnSpPr>
            <a:stCxn id="111" idx="5"/>
            <a:endCxn id="112" idx="1"/>
          </p:cNvCxnSpPr>
          <p:nvPr/>
        </p:nvCxnSpPr>
        <p:spPr>
          <a:xfrm rot="16200000" flipH="1">
            <a:off x="4610965" y="3235489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434A92D-1B0F-AA4F-8FF2-219D5D4F4045}"/>
              </a:ext>
            </a:extLst>
          </p:cNvPr>
          <p:cNvCxnSpPr>
            <a:stCxn id="56" idx="5"/>
            <a:endCxn id="110" idx="1"/>
          </p:cNvCxnSpPr>
          <p:nvPr/>
        </p:nvCxnSpPr>
        <p:spPr>
          <a:xfrm rot="16200000" flipH="1">
            <a:off x="5448207" y="2325879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E750DAD-02B1-5540-85F0-FB326632B1C9}"/>
              </a:ext>
            </a:extLst>
          </p:cNvPr>
          <p:cNvCxnSpPr>
            <a:stCxn id="112" idx="7"/>
            <a:endCxn id="110" idx="3"/>
          </p:cNvCxnSpPr>
          <p:nvPr/>
        </p:nvCxnSpPr>
        <p:spPr>
          <a:xfrm rot="5400000" flipH="1" flipV="1">
            <a:off x="5460509" y="3208084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5">
            <a:extLst>
              <a:ext uri="{FF2B5EF4-FFF2-40B4-BE49-F238E27FC236}">
                <a16:creationId xmlns:a16="http://schemas.microsoft.com/office/drawing/2014/main" id="{CACA34B0-90C1-7149-851C-40B01A8418C3}"/>
              </a:ext>
            </a:extLst>
          </p:cNvPr>
          <p:cNvSpPr txBox="1"/>
          <p:nvPr/>
        </p:nvSpPr>
        <p:spPr>
          <a:xfrm>
            <a:off x="4371838" y="2201451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118" name="TextBox 16">
            <a:extLst>
              <a:ext uri="{FF2B5EF4-FFF2-40B4-BE49-F238E27FC236}">
                <a16:creationId xmlns:a16="http://schemas.microsoft.com/office/drawing/2014/main" id="{F198468A-B018-0B41-9EF6-0DE901AC40E4}"/>
              </a:ext>
            </a:extLst>
          </p:cNvPr>
          <p:cNvSpPr txBox="1"/>
          <p:nvPr/>
        </p:nvSpPr>
        <p:spPr>
          <a:xfrm>
            <a:off x="5638543" y="2201451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119" name="TextBox 17">
            <a:extLst>
              <a:ext uri="{FF2B5EF4-FFF2-40B4-BE49-F238E27FC236}">
                <a16:creationId xmlns:a16="http://schemas.microsoft.com/office/drawing/2014/main" id="{B4E473C4-5401-8B4E-B7F9-6FD60ED72483}"/>
              </a:ext>
            </a:extLst>
          </p:cNvPr>
          <p:cNvSpPr txBox="1"/>
          <p:nvPr/>
        </p:nvSpPr>
        <p:spPr>
          <a:xfrm>
            <a:off x="4371838" y="3295039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120" name="TextBox 18">
            <a:extLst>
              <a:ext uri="{FF2B5EF4-FFF2-40B4-BE49-F238E27FC236}">
                <a16:creationId xmlns:a16="http://schemas.microsoft.com/office/drawing/2014/main" id="{BA5CFCFA-0F75-FA48-AB5A-9A3AD4AEF1B2}"/>
              </a:ext>
            </a:extLst>
          </p:cNvPr>
          <p:cNvSpPr txBox="1"/>
          <p:nvPr/>
        </p:nvSpPr>
        <p:spPr>
          <a:xfrm>
            <a:off x="5559445" y="3390573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6943350-21C9-8444-A7A5-8B1CC056B0E0}"/>
              </a:ext>
            </a:extLst>
          </p:cNvPr>
          <p:cNvCxnSpPr>
            <a:stCxn id="56" idx="4"/>
            <a:endCxn id="112" idx="0"/>
          </p:cNvCxnSpPr>
          <p:nvPr/>
        </p:nvCxnSpPr>
        <p:spPr>
          <a:xfrm rot="16200000" flipH="1">
            <a:off x="4658499" y="2996910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47">
            <a:extLst>
              <a:ext uri="{FF2B5EF4-FFF2-40B4-BE49-F238E27FC236}">
                <a16:creationId xmlns:a16="http://schemas.microsoft.com/office/drawing/2014/main" id="{A45A06CA-BC40-6F4C-AE2C-0D759E120DE8}"/>
              </a:ext>
            </a:extLst>
          </p:cNvPr>
          <p:cNvSpPr txBox="1"/>
          <p:nvPr/>
        </p:nvSpPr>
        <p:spPr>
          <a:xfrm>
            <a:off x="5169689" y="26946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226238F-9E67-6940-82FF-44589DC3F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596" y="1757345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7D9BC4C-4A51-224E-92EB-385B1DF95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725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ABC317D-592A-114D-B138-09FF46FD6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36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0377283-02DE-CD41-850D-5AD13E6DD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76" y="35095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DF6EA4B-C7C9-AF49-9D9D-EED151982D8A}"/>
              </a:ext>
            </a:extLst>
          </p:cNvPr>
          <p:cNvCxnSpPr>
            <a:stCxn id="128" idx="7"/>
            <a:endCxn id="126" idx="3"/>
          </p:cNvCxnSpPr>
          <p:nvPr/>
        </p:nvCxnSpPr>
        <p:spPr>
          <a:xfrm rot="5400000" flipH="1" flipV="1">
            <a:off x="1358787" y="2281748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306E428-163A-374B-9276-9B248DFC5737}"/>
              </a:ext>
            </a:extLst>
          </p:cNvPr>
          <p:cNvCxnSpPr>
            <a:stCxn id="128" idx="5"/>
            <a:endCxn id="129" idx="1"/>
          </p:cNvCxnSpPr>
          <p:nvPr/>
        </p:nvCxnSpPr>
        <p:spPr>
          <a:xfrm rot="16200000" flipH="1">
            <a:off x="1371090" y="3151771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D021D1-E1CB-2B4D-8099-1BE2E2A04E44}"/>
              </a:ext>
            </a:extLst>
          </p:cNvPr>
          <p:cNvCxnSpPr>
            <a:stCxn id="126" idx="5"/>
            <a:endCxn id="127" idx="1"/>
          </p:cNvCxnSpPr>
          <p:nvPr/>
        </p:nvCxnSpPr>
        <p:spPr>
          <a:xfrm rot="16200000" flipH="1">
            <a:off x="2208332" y="2242161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A12130F-7C7E-AC4B-A596-2580B68D5A05}"/>
              </a:ext>
            </a:extLst>
          </p:cNvPr>
          <p:cNvCxnSpPr>
            <a:stCxn id="129" idx="7"/>
            <a:endCxn id="127" idx="3"/>
          </p:cNvCxnSpPr>
          <p:nvPr/>
        </p:nvCxnSpPr>
        <p:spPr>
          <a:xfrm rot="5400000" flipH="1" flipV="1">
            <a:off x="2220634" y="3124366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5">
            <a:extLst>
              <a:ext uri="{FF2B5EF4-FFF2-40B4-BE49-F238E27FC236}">
                <a16:creationId xmlns:a16="http://schemas.microsoft.com/office/drawing/2014/main" id="{427C4DBB-29E1-EC43-91D7-A389A3302FF2}"/>
              </a:ext>
            </a:extLst>
          </p:cNvPr>
          <p:cNvSpPr txBox="1"/>
          <p:nvPr/>
        </p:nvSpPr>
        <p:spPr>
          <a:xfrm>
            <a:off x="658221" y="2080922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100(100)</a:t>
            </a:r>
          </a:p>
        </p:txBody>
      </p:sp>
      <p:sp>
        <p:nvSpPr>
          <p:cNvPr id="135" name="TextBox 16">
            <a:extLst>
              <a:ext uri="{FF2B5EF4-FFF2-40B4-BE49-F238E27FC236}">
                <a16:creationId xmlns:a16="http://schemas.microsoft.com/office/drawing/2014/main" id="{488F4B20-29B6-404A-82B0-2A130A6BB0A6}"/>
              </a:ext>
            </a:extLst>
          </p:cNvPr>
          <p:cNvSpPr txBox="1"/>
          <p:nvPr/>
        </p:nvSpPr>
        <p:spPr>
          <a:xfrm>
            <a:off x="2383892" y="2074952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100(100)</a:t>
            </a:r>
          </a:p>
        </p:txBody>
      </p:sp>
      <p:sp>
        <p:nvSpPr>
          <p:cNvPr id="136" name="TextBox 17">
            <a:extLst>
              <a:ext uri="{FF2B5EF4-FFF2-40B4-BE49-F238E27FC236}">
                <a16:creationId xmlns:a16="http://schemas.microsoft.com/office/drawing/2014/main" id="{0D41722B-EC4D-9140-92FE-483B4D8F65F9}"/>
              </a:ext>
            </a:extLst>
          </p:cNvPr>
          <p:cNvSpPr txBox="1"/>
          <p:nvPr/>
        </p:nvSpPr>
        <p:spPr>
          <a:xfrm>
            <a:off x="849302" y="323372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137" name="TextBox 18">
            <a:extLst>
              <a:ext uri="{FF2B5EF4-FFF2-40B4-BE49-F238E27FC236}">
                <a16:creationId xmlns:a16="http://schemas.microsoft.com/office/drawing/2014/main" id="{ED8CDCFD-E524-CF42-9B99-CAD37575862A}"/>
              </a:ext>
            </a:extLst>
          </p:cNvPr>
          <p:cNvSpPr txBox="1"/>
          <p:nvPr/>
        </p:nvSpPr>
        <p:spPr>
          <a:xfrm>
            <a:off x="2319570" y="330685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EF9D0CB-30FC-7340-85B2-EA129189A2AE}"/>
              </a:ext>
            </a:extLst>
          </p:cNvPr>
          <p:cNvCxnSpPr>
            <a:stCxn id="126" idx="4"/>
            <a:endCxn id="129" idx="0"/>
          </p:cNvCxnSpPr>
          <p:nvPr/>
        </p:nvCxnSpPr>
        <p:spPr>
          <a:xfrm rot="16200000" flipH="1">
            <a:off x="1418624" y="2913192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47">
            <a:extLst>
              <a:ext uri="{FF2B5EF4-FFF2-40B4-BE49-F238E27FC236}">
                <a16:creationId xmlns:a16="http://schemas.microsoft.com/office/drawing/2014/main" id="{A1E949BF-3F52-2B4F-850E-C1BEC77B432C}"/>
              </a:ext>
            </a:extLst>
          </p:cNvPr>
          <p:cNvSpPr txBox="1"/>
          <p:nvPr/>
        </p:nvSpPr>
        <p:spPr>
          <a:xfrm>
            <a:off x="1929814" y="261093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1(0)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DA0C1E7-4280-1F49-BBB6-149E524BA4E2}"/>
              </a:ext>
            </a:extLst>
          </p:cNvPr>
          <p:cNvSpPr txBox="1"/>
          <p:nvPr/>
        </p:nvSpPr>
        <p:spPr>
          <a:xfrm>
            <a:off x="1479089" y="4265144"/>
            <a:ext cx="940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C21C9-BA4B-EF44-A021-EA3D09942234}"/>
              </a:ext>
            </a:extLst>
          </p:cNvPr>
          <p:cNvSpPr txBox="1"/>
          <p:nvPr/>
        </p:nvSpPr>
        <p:spPr>
          <a:xfrm>
            <a:off x="4155213" y="4382867"/>
            <a:ext cx="2343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Residual graph G</a:t>
            </a:r>
            <a:r>
              <a:rPr lang="en-US" sz="2400" baseline="-250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719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10" grpId="0" animBg="1"/>
      <p:bldP spid="111" grpId="0" animBg="1"/>
      <p:bldP spid="112" grpId="0" animBg="1"/>
      <p:bldP spid="117" grpId="0"/>
      <p:bldP spid="118" grpId="0"/>
      <p:bldP spid="119" grpId="0"/>
      <p:bldP spid="120" grpId="0"/>
      <p:bldP spid="12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4729-B7ED-C549-874A-217B465E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Ford-Fulkerson algorithm in practice</a:t>
            </a:r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DAFB80F-8711-704A-8474-E1C67F1D4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471" y="184106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8D52BCF-CFF2-DF49-9354-EDB153040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600" y="2723391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0416499-9C85-0B4C-B628-3B4FC07BA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511" y="2723391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70777221-A145-BD43-812D-1DCBE3FE2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651" y="3593291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83CFBCC-C097-9E40-AD85-1ACC3232B2C1}"/>
              </a:ext>
            </a:extLst>
          </p:cNvPr>
          <p:cNvCxnSpPr>
            <a:stCxn id="111" idx="7"/>
            <a:endCxn id="56" idx="3"/>
          </p:cNvCxnSpPr>
          <p:nvPr/>
        </p:nvCxnSpPr>
        <p:spPr>
          <a:xfrm rot="5400000" flipH="1" flipV="1">
            <a:off x="4598662" y="2365466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AEEAD9F-3251-F145-98C6-918D66DE8069}"/>
              </a:ext>
            </a:extLst>
          </p:cNvPr>
          <p:cNvCxnSpPr>
            <a:stCxn id="111" idx="5"/>
            <a:endCxn id="112" idx="1"/>
          </p:cNvCxnSpPr>
          <p:nvPr/>
        </p:nvCxnSpPr>
        <p:spPr>
          <a:xfrm rot="16200000" flipH="1">
            <a:off x="4610965" y="3235489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434A92D-1B0F-AA4F-8FF2-219D5D4F4045}"/>
              </a:ext>
            </a:extLst>
          </p:cNvPr>
          <p:cNvCxnSpPr>
            <a:stCxn id="56" idx="5"/>
            <a:endCxn id="110" idx="1"/>
          </p:cNvCxnSpPr>
          <p:nvPr/>
        </p:nvCxnSpPr>
        <p:spPr>
          <a:xfrm rot="16200000" flipH="1">
            <a:off x="5448207" y="2325879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E750DAD-02B1-5540-85F0-FB326632B1C9}"/>
              </a:ext>
            </a:extLst>
          </p:cNvPr>
          <p:cNvCxnSpPr>
            <a:stCxn id="112" idx="7"/>
            <a:endCxn id="110" idx="3"/>
          </p:cNvCxnSpPr>
          <p:nvPr/>
        </p:nvCxnSpPr>
        <p:spPr>
          <a:xfrm rot="5400000" flipH="1" flipV="1">
            <a:off x="5460509" y="3208084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5">
            <a:extLst>
              <a:ext uri="{FF2B5EF4-FFF2-40B4-BE49-F238E27FC236}">
                <a16:creationId xmlns:a16="http://schemas.microsoft.com/office/drawing/2014/main" id="{CACA34B0-90C1-7149-851C-40B01A8418C3}"/>
              </a:ext>
            </a:extLst>
          </p:cNvPr>
          <p:cNvSpPr txBox="1"/>
          <p:nvPr/>
        </p:nvSpPr>
        <p:spPr>
          <a:xfrm>
            <a:off x="4371838" y="2201451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118" name="TextBox 16">
            <a:extLst>
              <a:ext uri="{FF2B5EF4-FFF2-40B4-BE49-F238E27FC236}">
                <a16:creationId xmlns:a16="http://schemas.microsoft.com/office/drawing/2014/main" id="{F198468A-B018-0B41-9EF6-0DE901AC40E4}"/>
              </a:ext>
            </a:extLst>
          </p:cNvPr>
          <p:cNvSpPr txBox="1"/>
          <p:nvPr/>
        </p:nvSpPr>
        <p:spPr>
          <a:xfrm>
            <a:off x="5638543" y="2201451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119" name="TextBox 17">
            <a:extLst>
              <a:ext uri="{FF2B5EF4-FFF2-40B4-BE49-F238E27FC236}">
                <a16:creationId xmlns:a16="http://schemas.microsoft.com/office/drawing/2014/main" id="{B4E473C4-5401-8B4E-B7F9-6FD60ED72483}"/>
              </a:ext>
            </a:extLst>
          </p:cNvPr>
          <p:cNvSpPr txBox="1"/>
          <p:nvPr/>
        </p:nvSpPr>
        <p:spPr>
          <a:xfrm>
            <a:off x="4371838" y="3295039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120" name="TextBox 18">
            <a:extLst>
              <a:ext uri="{FF2B5EF4-FFF2-40B4-BE49-F238E27FC236}">
                <a16:creationId xmlns:a16="http://schemas.microsoft.com/office/drawing/2014/main" id="{BA5CFCFA-0F75-FA48-AB5A-9A3AD4AEF1B2}"/>
              </a:ext>
            </a:extLst>
          </p:cNvPr>
          <p:cNvSpPr txBox="1"/>
          <p:nvPr/>
        </p:nvSpPr>
        <p:spPr>
          <a:xfrm>
            <a:off x="5559445" y="3390573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6943350-21C9-8444-A7A5-8B1CC056B0E0}"/>
              </a:ext>
            </a:extLst>
          </p:cNvPr>
          <p:cNvCxnSpPr>
            <a:stCxn id="56" idx="4"/>
            <a:endCxn id="112" idx="0"/>
          </p:cNvCxnSpPr>
          <p:nvPr/>
        </p:nvCxnSpPr>
        <p:spPr>
          <a:xfrm rot="16200000" flipH="1">
            <a:off x="4658499" y="2996910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47">
            <a:extLst>
              <a:ext uri="{FF2B5EF4-FFF2-40B4-BE49-F238E27FC236}">
                <a16:creationId xmlns:a16="http://schemas.microsoft.com/office/drawing/2014/main" id="{A45A06CA-BC40-6F4C-AE2C-0D759E120DE8}"/>
              </a:ext>
            </a:extLst>
          </p:cNvPr>
          <p:cNvSpPr txBox="1"/>
          <p:nvPr/>
        </p:nvSpPr>
        <p:spPr>
          <a:xfrm>
            <a:off x="5169689" y="269465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AAF08-B9F5-EF4D-97C5-8D2E711EB708}"/>
              </a:ext>
            </a:extLst>
          </p:cNvPr>
          <p:cNvSpPr txBox="1"/>
          <p:nvPr/>
        </p:nvSpPr>
        <p:spPr>
          <a:xfrm>
            <a:off x="6100399" y="367700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0ED42-8A60-F84D-8C47-271442B38F61}"/>
              </a:ext>
            </a:extLst>
          </p:cNvPr>
          <p:cNvSpPr txBox="1"/>
          <p:nvPr/>
        </p:nvSpPr>
        <p:spPr>
          <a:xfrm>
            <a:off x="4811630" y="285839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226238F-9E67-6940-82FF-44589DC3F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596" y="1757345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7D9BC4C-4A51-224E-92EB-385B1DF95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725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ABC317D-592A-114D-B138-09FF46FD6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36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0377283-02DE-CD41-850D-5AD13E6DD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76" y="35095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DF6EA4B-C7C9-AF49-9D9D-EED151982D8A}"/>
              </a:ext>
            </a:extLst>
          </p:cNvPr>
          <p:cNvCxnSpPr>
            <a:stCxn id="128" idx="7"/>
            <a:endCxn id="126" idx="3"/>
          </p:cNvCxnSpPr>
          <p:nvPr/>
        </p:nvCxnSpPr>
        <p:spPr>
          <a:xfrm rot="5400000" flipH="1" flipV="1">
            <a:off x="1358787" y="2281748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306E428-163A-374B-9276-9B248DFC5737}"/>
              </a:ext>
            </a:extLst>
          </p:cNvPr>
          <p:cNvCxnSpPr>
            <a:stCxn id="128" idx="5"/>
            <a:endCxn id="129" idx="1"/>
          </p:cNvCxnSpPr>
          <p:nvPr/>
        </p:nvCxnSpPr>
        <p:spPr>
          <a:xfrm rot="16200000" flipH="1">
            <a:off x="1371090" y="3151771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D021D1-E1CB-2B4D-8099-1BE2E2A04E44}"/>
              </a:ext>
            </a:extLst>
          </p:cNvPr>
          <p:cNvCxnSpPr>
            <a:stCxn id="126" idx="5"/>
            <a:endCxn id="127" idx="1"/>
          </p:cNvCxnSpPr>
          <p:nvPr/>
        </p:nvCxnSpPr>
        <p:spPr>
          <a:xfrm rot="16200000" flipH="1">
            <a:off x="2208332" y="2242161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A12130F-7C7E-AC4B-A596-2580B68D5A05}"/>
              </a:ext>
            </a:extLst>
          </p:cNvPr>
          <p:cNvCxnSpPr>
            <a:stCxn id="129" idx="7"/>
            <a:endCxn id="127" idx="3"/>
          </p:cNvCxnSpPr>
          <p:nvPr/>
        </p:nvCxnSpPr>
        <p:spPr>
          <a:xfrm rot="5400000" flipH="1" flipV="1">
            <a:off x="2220634" y="3124366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5">
            <a:extLst>
              <a:ext uri="{FF2B5EF4-FFF2-40B4-BE49-F238E27FC236}">
                <a16:creationId xmlns:a16="http://schemas.microsoft.com/office/drawing/2014/main" id="{427C4DBB-29E1-EC43-91D7-A389A3302FF2}"/>
              </a:ext>
            </a:extLst>
          </p:cNvPr>
          <p:cNvSpPr txBox="1"/>
          <p:nvPr/>
        </p:nvSpPr>
        <p:spPr>
          <a:xfrm>
            <a:off x="644634" y="2094902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100(100)</a:t>
            </a:r>
          </a:p>
        </p:txBody>
      </p:sp>
      <p:sp>
        <p:nvSpPr>
          <p:cNvPr id="135" name="TextBox 16">
            <a:extLst>
              <a:ext uri="{FF2B5EF4-FFF2-40B4-BE49-F238E27FC236}">
                <a16:creationId xmlns:a16="http://schemas.microsoft.com/office/drawing/2014/main" id="{488F4B20-29B6-404A-82B0-2A130A6BB0A6}"/>
              </a:ext>
            </a:extLst>
          </p:cNvPr>
          <p:cNvSpPr txBox="1"/>
          <p:nvPr/>
        </p:nvSpPr>
        <p:spPr>
          <a:xfrm>
            <a:off x="2398668" y="211773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100(100)</a:t>
            </a:r>
          </a:p>
        </p:txBody>
      </p:sp>
      <p:sp>
        <p:nvSpPr>
          <p:cNvPr id="136" name="TextBox 17">
            <a:extLst>
              <a:ext uri="{FF2B5EF4-FFF2-40B4-BE49-F238E27FC236}">
                <a16:creationId xmlns:a16="http://schemas.microsoft.com/office/drawing/2014/main" id="{0D41722B-EC4D-9140-92FE-483B4D8F65F9}"/>
              </a:ext>
            </a:extLst>
          </p:cNvPr>
          <p:cNvSpPr txBox="1"/>
          <p:nvPr/>
        </p:nvSpPr>
        <p:spPr>
          <a:xfrm>
            <a:off x="849302" y="323372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137" name="TextBox 18">
            <a:extLst>
              <a:ext uri="{FF2B5EF4-FFF2-40B4-BE49-F238E27FC236}">
                <a16:creationId xmlns:a16="http://schemas.microsoft.com/office/drawing/2014/main" id="{ED8CDCFD-E524-CF42-9B99-CAD37575862A}"/>
              </a:ext>
            </a:extLst>
          </p:cNvPr>
          <p:cNvSpPr txBox="1"/>
          <p:nvPr/>
        </p:nvSpPr>
        <p:spPr>
          <a:xfrm>
            <a:off x="2319570" y="330685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EF9D0CB-30FC-7340-85B2-EA129189A2AE}"/>
              </a:ext>
            </a:extLst>
          </p:cNvPr>
          <p:cNvCxnSpPr>
            <a:stCxn id="126" idx="4"/>
            <a:endCxn id="129" idx="0"/>
          </p:cNvCxnSpPr>
          <p:nvPr/>
        </p:nvCxnSpPr>
        <p:spPr>
          <a:xfrm rot="16200000" flipH="1">
            <a:off x="1418624" y="2913192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47">
            <a:extLst>
              <a:ext uri="{FF2B5EF4-FFF2-40B4-BE49-F238E27FC236}">
                <a16:creationId xmlns:a16="http://schemas.microsoft.com/office/drawing/2014/main" id="{A1E949BF-3F52-2B4F-850E-C1BEC77B432C}"/>
              </a:ext>
            </a:extLst>
          </p:cNvPr>
          <p:cNvSpPr txBox="1"/>
          <p:nvPr/>
        </p:nvSpPr>
        <p:spPr>
          <a:xfrm>
            <a:off x="1929814" y="261093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1(0)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DA0C1E7-4280-1F49-BBB6-149E524BA4E2}"/>
              </a:ext>
            </a:extLst>
          </p:cNvPr>
          <p:cNvSpPr txBox="1"/>
          <p:nvPr/>
        </p:nvSpPr>
        <p:spPr>
          <a:xfrm>
            <a:off x="1507322" y="4273536"/>
            <a:ext cx="940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C21C9-BA4B-EF44-A021-EA3D09942234}"/>
              </a:ext>
            </a:extLst>
          </p:cNvPr>
          <p:cNvSpPr txBox="1"/>
          <p:nvPr/>
        </p:nvSpPr>
        <p:spPr>
          <a:xfrm>
            <a:off x="4155213" y="4382867"/>
            <a:ext cx="2343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Residual graph G</a:t>
            </a:r>
            <a:r>
              <a:rPr lang="en-US" sz="2400" baseline="-25000" dirty="0"/>
              <a:t>f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AF23BA-5385-E44D-A3ED-CA9711C417F5}"/>
              </a:ext>
            </a:extLst>
          </p:cNvPr>
          <p:cNvCxnSpPr/>
          <p:nvPr/>
        </p:nvCxnSpPr>
        <p:spPr>
          <a:xfrm>
            <a:off x="4718964" y="3127605"/>
            <a:ext cx="535915" cy="2629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FD4A9B-FCCE-B344-B818-BA464A398692}"/>
              </a:ext>
            </a:extLst>
          </p:cNvPr>
          <p:cNvCxnSpPr/>
          <p:nvPr/>
        </p:nvCxnSpPr>
        <p:spPr>
          <a:xfrm flipV="1">
            <a:off x="5254879" y="3094762"/>
            <a:ext cx="488696" cy="295811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80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4729-B7ED-C549-874A-217B465E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Ford-Fulkerson algorithm in practice</a:t>
            </a:r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226238F-9E67-6940-82FF-44589DC3F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596" y="1757345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7D9BC4C-4A51-224E-92EB-385B1DF95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725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ABC317D-592A-114D-B138-09FF46FD6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36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0377283-02DE-CD41-850D-5AD13E6DD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76" y="35095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DF6EA4B-C7C9-AF49-9D9D-EED151982D8A}"/>
              </a:ext>
            </a:extLst>
          </p:cNvPr>
          <p:cNvCxnSpPr>
            <a:stCxn id="128" idx="7"/>
            <a:endCxn id="126" idx="3"/>
          </p:cNvCxnSpPr>
          <p:nvPr/>
        </p:nvCxnSpPr>
        <p:spPr>
          <a:xfrm rot="5400000" flipH="1" flipV="1">
            <a:off x="1358787" y="2281748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306E428-163A-374B-9276-9B248DFC5737}"/>
              </a:ext>
            </a:extLst>
          </p:cNvPr>
          <p:cNvCxnSpPr>
            <a:stCxn id="128" idx="5"/>
            <a:endCxn id="129" idx="1"/>
          </p:cNvCxnSpPr>
          <p:nvPr/>
        </p:nvCxnSpPr>
        <p:spPr>
          <a:xfrm rot="16200000" flipH="1">
            <a:off x="1371090" y="3151771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D021D1-E1CB-2B4D-8099-1BE2E2A04E44}"/>
              </a:ext>
            </a:extLst>
          </p:cNvPr>
          <p:cNvCxnSpPr>
            <a:stCxn id="126" idx="5"/>
            <a:endCxn id="127" idx="1"/>
          </p:cNvCxnSpPr>
          <p:nvPr/>
        </p:nvCxnSpPr>
        <p:spPr>
          <a:xfrm rot="16200000" flipH="1">
            <a:off x="2208332" y="2242161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A12130F-7C7E-AC4B-A596-2580B68D5A05}"/>
              </a:ext>
            </a:extLst>
          </p:cNvPr>
          <p:cNvCxnSpPr>
            <a:stCxn id="129" idx="7"/>
            <a:endCxn id="127" idx="3"/>
          </p:cNvCxnSpPr>
          <p:nvPr/>
        </p:nvCxnSpPr>
        <p:spPr>
          <a:xfrm rot="5400000" flipH="1" flipV="1">
            <a:off x="2220634" y="3124366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5">
            <a:extLst>
              <a:ext uri="{FF2B5EF4-FFF2-40B4-BE49-F238E27FC236}">
                <a16:creationId xmlns:a16="http://schemas.microsoft.com/office/drawing/2014/main" id="{427C4DBB-29E1-EC43-91D7-A389A3302FF2}"/>
              </a:ext>
            </a:extLst>
          </p:cNvPr>
          <p:cNvSpPr txBox="1"/>
          <p:nvPr/>
        </p:nvSpPr>
        <p:spPr>
          <a:xfrm>
            <a:off x="644634" y="2094902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100(100)</a:t>
            </a:r>
          </a:p>
        </p:txBody>
      </p:sp>
      <p:sp>
        <p:nvSpPr>
          <p:cNvPr id="135" name="TextBox 16">
            <a:extLst>
              <a:ext uri="{FF2B5EF4-FFF2-40B4-BE49-F238E27FC236}">
                <a16:creationId xmlns:a16="http://schemas.microsoft.com/office/drawing/2014/main" id="{488F4B20-29B6-404A-82B0-2A130A6BB0A6}"/>
              </a:ext>
            </a:extLst>
          </p:cNvPr>
          <p:cNvSpPr txBox="1"/>
          <p:nvPr/>
        </p:nvSpPr>
        <p:spPr>
          <a:xfrm>
            <a:off x="2398668" y="2117733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100(100)</a:t>
            </a:r>
          </a:p>
        </p:txBody>
      </p:sp>
      <p:sp>
        <p:nvSpPr>
          <p:cNvPr id="136" name="TextBox 17">
            <a:extLst>
              <a:ext uri="{FF2B5EF4-FFF2-40B4-BE49-F238E27FC236}">
                <a16:creationId xmlns:a16="http://schemas.microsoft.com/office/drawing/2014/main" id="{0D41722B-EC4D-9140-92FE-483B4D8F65F9}"/>
              </a:ext>
            </a:extLst>
          </p:cNvPr>
          <p:cNvSpPr txBox="1"/>
          <p:nvPr/>
        </p:nvSpPr>
        <p:spPr>
          <a:xfrm>
            <a:off x="548005" y="3247074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100(100)</a:t>
            </a:r>
          </a:p>
        </p:txBody>
      </p:sp>
      <p:sp>
        <p:nvSpPr>
          <p:cNvPr id="137" name="TextBox 18">
            <a:extLst>
              <a:ext uri="{FF2B5EF4-FFF2-40B4-BE49-F238E27FC236}">
                <a16:creationId xmlns:a16="http://schemas.microsoft.com/office/drawing/2014/main" id="{ED8CDCFD-E524-CF42-9B99-CAD37575862A}"/>
              </a:ext>
            </a:extLst>
          </p:cNvPr>
          <p:cNvSpPr txBox="1"/>
          <p:nvPr/>
        </p:nvSpPr>
        <p:spPr>
          <a:xfrm>
            <a:off x="2319570" y="3306855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100(100)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EF9D0CB-30FC-7340-85B2-EA129189A2AE}"/>
              </a:ext>
            </a:extLst>
          </p:cNvPr>
          <p:cNvCxnSpPr>
            <a:stCxn id="126" idx="4"/>
            <a:endCxn id="129" idx="0"/>
          </p:cNvCxnSpPr>
          <p:nvPr/>
        </p:nvCxnSpPr>
        <p:spPr>
          <a:xfrm rot="16200000" flipH="1">
            <a:off x="1418624" y="2913192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47">
            <a:extLst>
              <a:ext uri="{FF2B5EF4-FFF2-40B4-BE49-F238E27FC236}">
                <a16:creationId xmlns:a16="http://schemas.microsoft.com/office/drawing/2014/main" id="{A1E949BF-3F52-2B4F-850E-C1BEC77B432C}"/>
              </a:ext>
            </a:extLst>
          </p:cNvPr>
          <p:cNvSpPr txBox="1"/>
          <p:nvPr/>
        </p:nvSpPr>
        <p:spPr>
          <a:xfrm>
            <a:off x="1929814" y="261093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1(0)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DA0C1E7-4280-1F49-BBB6-149E524BA4E2}"/>
              </a:ext>
            </a:extLst>
          </p:cNvPr>
          <p:cNvSpPr txBox="1"/>
          <p:nvPr/>
        </p:nvSpPr>
        <p:spPr>
          <a:xfrm>
            <a:off x="1597843" y="4312204"/>
            <a:ext cx="940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A5C573-2794-4C48-BBCC-5C795F07268D}"/>
              </a:ext>
            </a:extLst>
          </p:cNvPr>
          <p:cNvGrpSpPr/>
          <p:nvPr/>
        </p:nvGrpSpPr>
        <p:grpSpPr>
          <a:xfrm>
            <a:off x="4146511" y="1841063"/>
            <a:ext cx="2352164" cy="3003469"/>
            <a:chOff x="4146511" y="1841063"/>
            <a:chExt cx="2352164" cy="300346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DAFB80F-8711-704A-8474-E1C67F1D4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6471" y="1841063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u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8D52BCF-CFF2-DF49-9354-EDB153040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5600" y="2723391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t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0416499-9C85-0B4C-B628-3B4FC07BA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511" y="2723391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s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0777221-A145-BD43-812D-1DCBE3FE2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651" y="3593291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v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83CFBCC-C097-9E40-AD85-1ACC3232B2C1}"/>
                </a:ext>
              </a:extLst>
            </p:cNvPr>
            <p:cNvCxnSpPr>
              <a:stCxn id="111" idx="7"/>
              <a:endCxn id="56" idx="3"/>
            </p:cNvCxnSpPr>
            <p:nvPr/>
          </p:nvCxnSpPr>
          <p:spPr>
            <a:xfrm rot="5400000" flipH="1" flipV="1">
              <a:off x="4598662" y="2365466"/>
              <a:ext cx="478112" cy="405173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AEEAD9F-3251-F145-98C6-918D66DE8069}"/>
                </a:ext>
              </a:extLst>
            </p:cNvPr>
            <p:cNvCxnSpPr>
              <a:stCxn id="111" idx="5"/>
              <a:endCxn id="112" idx="1"/>
            </p:cNvCxnSpPr>
            <p:nvPr/>
          </p:nvCxnSpPr>
          <p:spPr>
            <a:xfrm rot="16200000" flipH="1">
              <a:off x="4610965" y="3235489"/>
              <a:ext cx="465685" cy="417353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6434A92D-1B0F-AA4F-8FF2-219D5D4F4045}"/>
                </a:ext>
              </a:extLst>
            </p:cNvPr>
            <p:cNvCxnSpPr>
              <a:stCxn id="56" idx="5"/>
              <a:endCxn id="110" idx="1"/>
            </p:cNvCxnSpPr>
            <p:nvPr/>
          </p:nvCxnSpPr>
          <p:spPr>
            <a:xfrm rot="16200000" flipH="1">
              <a:off x="5448207" y="2325879"/>
              <a:ext cx="478112" cy="484343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E750DAD-02B1-5540-85F0-FB326632B1C9}"/>
                </a:ext>
              </a:extLst>
            </p:cNvPr>
            <p:cNvCxnSpPr>
              <a:stCxn id="112" idx="7"/>
              <a:endCxn id="110" idx="3"/>
            </p:cNvCxnSpPr>
            <p:nvPr/>
          </p:nvCxnSpPr>
          <p:spPr>
            <a:xfrm rot="5400000" flipH="1" flipV="1">
              <a:off x="5460509" y="3208084"/>
              <a:ext cx="465685" cy="472163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5">
              <a:extLst>
                <a:ext uri="{FF2B5EF4-FFF2-40B4-BE49-F238E27FC236}">
                  <a16:creationId xmlns:a16="http://schemas.microsoft.com/office/drawing/2014/main" id="{CACA34B0-90C1-7149-851C-40B01A8418C3}"/>
                </a:ext>
              </a:extLst>
            </p:cNvPr>
            <p:cNvSpPr txBox="1"/>
            <p:nvPr/>
          </p:nvSpPr>
          <p:spPr>
            <a:xfrm>
              <a:off x="4371838" y="2201451"/>
              <a:ext cx="585211" cy="401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</a:t>
              </a:r>
            </a:p>
          </p:txBody>
        </p:sp>
        <p:sp>
          <p:nvSpPr>
            <p:cNvPr id="118" name="TextBox 16">
              <a:extLst>
                <a:ext uri="{FF2B5EF4-FFF2-40B4-BE49-F238E27FC236}">
                  <a16:creationId xmlns:a16="http://schemas.microsoft.com/office/drawing/2014/main" id="{F198468A-B018-0B41-9EF6-0DE901AC40E4}"/>
                </a:ext>
              </a:extLst>
            </p:cNvPr>
            <p:cNvSpPr txBox="1"/>
            <p:nvPr/>
          </p:nvSpPr>
          <p:spPr>
            <a:xfrm>
              <a:off x="5638543" y="2201451"/>
              <a:ext cx="585211" cy="401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</a:t>
              </a:r>
            </a:p>
          </p:txBody>
        </p:sp>
        <p:sp>
          <p:nvSpPr>
            <p:cNvPr id="119" name="TextBox 17">
              <a:extLst>
                <a:ext uri="{FF2B5EF4-FFF2-40B4-BE49-F238E27FC236}">
                  <a16:creationId xmlns:a16="http://schemas.microsoft.com/office/drawing/2014/main" id="{B4E473C4-5401-8B4E-B7F9-6FD60ED72483}"/>
                </a:ext>
              </a:extLst>
            </p:cNvPr>
            <p:cNvSpPr txBox="1"/>
            <p:nvPr/>
          </p:nvSpPr>
          <p:spPr>
            <a:xfrm>
              <a:off x="4371838" y="3295039"/>
              <a:ext cx="585211" cy="401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</a:t>
              </a:r>
            </a:p>
          </p:txBody>
        </p:sp>
        <p:sp>
          <p:nvSpPr>
            <p:cNvPr id="120" name="TextBox 18">
              <a:extLst>
                <a:ext uri="{FF2B5EF4-FFF2-40B4-BE49-F238E27FC236}">
                  <a16:creationId xmlns:a16="http://schemas.microsoft.com/office/drawing/2014/main" id="{BA5CFCFA-0F75-FA48-AB5A-9A3AD4AEF1B2}"/>
                </a:ext>
              </a:extLst>
            </p:cNvPr>
            <p:cNvSpPr txBox="1"/>
            <p:nvPr/>
          </p:nvSpPr>
          <p:spPr>
            <a:xfrm>
              <a:off x="5559445" y="3390573"/>
              <a:ext cx="585211" cy="401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B6943350-21C9-8444-A7A5-8B1CC056B0E0}"/>
                </a:ext>
              </a:extLst>
            </p:cNvPr>
            <p:cNvCxnSpPr>
              <a:stCxn id="56" idx="4"/>
              <a:endCxn id="112" idx="0"/>
            </p:cNvCxnSpPr>
            <p:nvPr/>
          </p:nvCxnSpPr>
          <p:spPr>
            <a:xfrm rot="16200000" flipH="1">
              <a:off x="4658499" y="2996910"/>
              <a:ext cx="1180579" cy="121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47">
              <a:extLst>
                <a:ext uri="{FF2B5EF4-FFF2-40B4-BE49-F238E27FC236}">
                  <a16:creationId xmlns:a16="http://schemas.microsoft.com/office/drawing/2014/main" id="{A45A06CA-BC40-6F4C-AE2C-0D759E120DE8}"/>
                </a:ext>
              </a:extLst>
            </p:cNvPr>
            <p:cNvSpPr txBox="1"/>
            <p:nvPr/>
          </p:nvSpPr>
          <p:spPr>
            <a:xfrm>
              <a:off x="5169689" y="269465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8C21C9-BA4B-EF44-A021-EA3D09942234}"/>
                </a:ext>
              </a:extLst>
            </p:cNvPr>
            <p:cNvSpPr txBox="1"/>
            <p:nvPr/>
          </p:nvSpPr>
          <p:spPr>
            <a:xfrm>
              <a:off x="4155213" y="4382867"/>
              <a:ext cx="2343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Residual graph G</a:t>
              </a:r>
              <a:r>
                <a:rPr lang="en-US" sz="2400" baseline="-25000" dirty="0"/>
                <a:t>f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D2F7908-52B7-784B-8B5F-B1E07A3C5AA5}"/>
              </a:ext>
            </a:extLst>
          </p:cNvPr>
          <p:cNvSpPr txBox="1"/>
          <p:nvPr/>
        </p:nvSpPr>
        <p:spPr>
          <a:xfrm>
            <a:off x="3608812" y="5160853"/>
            <a:ext cx="386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augmenting path – algorithm stops!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29C6C1-2F70-6743-B78F-A89E3165E1A5}"/>
              </a:ext>
            </a:extLst>
          </p:cNvPr>
          <p:cNvGrpSpPr/>
          <p:nvPr/>
        </p:nvGrpSpPr>
        <p:grpSpPr>
          <a:xfrm>
            <a:off x="7719711" y="1713932"/>
            <a:ext cx="2971483" cy="2959757"/>
            <a:chOff x="7719711" y="1713932"/>
            <a:chExt cx="2971483" cy="295975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7847845-4B5F-3E4B-A729-154277341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302" y="1713932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u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94A8D4-7A88-6C40-B483-A5F58D5D4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7431" y="2596260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60180DF-0AF2-4843-91E1-8DCDF6336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342" y="2596260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C545F4E-D8EC-F249-885D-BAA57BAC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0482" y="3466160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v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08DEF93-3EFE-DF4D-857C-6AD0C4C34162}"/>
                </a:ext>
              </a:extLst>
            </p:cNvPr>
            <p:cNvCxnSpPr>
              <a:stCxn id="40" idx="7"/>
              <a:endCxn id="38" idx="3"/>
            </p:cNvCxnSpPr>
            <p:nvPr/>
          </p:nvCxnSpPr>
          <p:spPr>
            <a:xfrm rot="5400000" flipH="1" flipV="1">
              <a:off x="8530493" y="2238335"/>
              <a:ext cx="478112" cy="4051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6BE4F95-C02E-7840-BF39-71E3936D79C4}"/>
                </a:ext>
              </a:extLst>
            </p:cNvPr>
            <p:cNvCxnSpPr>
              <a:stCxn id="40" idx="5"/>
              <a:endCxn id="41" idx="1"/>
            </p:cNvCxnSpPr>
            <p:nvPr/>
          </p:nvCxnSpPr>
          <p:spPr>
            <a:xfrm rot="16200000" flipH="1">
              <a:off x="8542796" y="3108358"/>
              <a:ext cx="465685" cy="4173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D347723-93C8-C448-B1ED-BC6A538D557D}"/>
                </a:ext>
              </a:extLst>
            </p:cNvPr>
            <p:cNvCxnSpPr>
              <a:stCxn id="38" idx="5"/>
              <a:endCxn id="39" idx="1"/>
            </p:cNvCxnSpPr>
            <p:nvPr/>
          </p:nvCxnSpPr>
          <p:spPr>
            <a:xfrm rot="16200000" flipH="1">
              <a:off x="9380038" y="2198748"/>
              <a:ext cx="478112" cy="48434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4CBE21-16EC-0E44-B478-92AF3C88727A}"/>
                </a:ext>
              </a:extLst>
            </p:cNvPr>
            <p:cNvCxnSpPr>
              <a:stCxn id="41" idx="7"/>
              <a:endCxn id="39" idx="3"/>
            </p:cNvCxnSpPr>
            <p:nvPr/>
          </p:nvCxnSpPr>
          <p:spPr>
            <a:xfrm rot="5400000" flipH="1" flipV="1">
              <a:off x="9392340" y="3080953"/>
              <a:ext cx="465685" cy="4721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D0DAC706-6871-5547-9386-11AD704121DE}"/>
                </a:ext>
              </a:extLst>
            </p:cNvPr>
            <p:cNvSpPr txBox="1"/>
            <p:nvPr/>
          </p:nvSpPr>
          <p:spPr>
            <a:xfrm>
              <a:off x="7816340" y="2051489"/>
              <a:ext cx="1120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100(100)</a:t>
              </a:r>
            </a:p>
          </p:txBody>
        </p:sp>
        <p:sp>
          <p:nvSpPr>
            <p:cNvPr id="47" name="TextBox 16">
              <a:extLst>
                <a:ext uri="{FF2B5EF4-FFF2-40B4-BE49-F238E27FC236}">
                  <a16:creationId xmlns:a16="http://schemas.microsoft.com/office/drawing/2014/main" id="{5395C5FC-6CA6-884B-8DB1-97A95B45E32F}"/>
                </a:ext>
              </a:extLst>
            </p:cNvPr>
            <p:cNvSpPr txBox="1"/>
            <p:nvPr/>
          </p:nvSpPr>
          <p:spPr>
            <a:xfrm>
              <a:off x="9570374" y="2074320"/>
              <a:ext cx="1120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100(100)</a:t>
              </a:r>
            </a:p>
          </p:txBody>
        </p:sp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4127EEA8-0044-4545-BD44-68AA59E604D6}"/>
                </a:ext>
              </a:extLst>
            </p:cNvPr>
            <p:cNvSpPr txBox="1"/>
            <p:nvPr/>
          </p:nvSpPr>
          <p:spPr>
            <a:xfrm>
              <a:off x="7719711" y="3203661"/>
              <a:ext cx="1120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100(100)</a:t>
              </a:r>
            </a:p>
          </p:txBody>
        </p:sp>
        <p:sp>
          <p:nvSpPr>
            <p:cNvPr id="49" name="TextBox 18">
              <a:extLst>
                <a:ext uri="{FF2B5EF4-FFF2-40B4-BE49-F238E27FC236}">
                  <a16:creationId xmlns:a16="http://schemas.microsoft.com/office/drawing/2014/main" id="{BEC65B60-5599-4D4B-96B8-1F1BC45DF77A}"/>
                </a:ext>
              </a:extLst>
            </p:cNvPr>
            <p:cNvSpPr txBox="1"/>
            <p:nvPr/>
          </p:nvSpPr>
          <p:spPr>
            <a:xfrm>
              <a:off x="9491276" y="3263442"/>
              <a:ext cx="1120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100(100)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980483-0F9F-8B44-82A4-27F73B619753}"/>
                </a:ext>
              </a:extLst>
            </p:cNvPr>
            <p:cNvCxnSpPr>
              <a:stCxn id="38" idx="4"/>
              <a:endCxn id="41" idx="0"/>
            </p:cNvCxnSpPr>
            <p:nvPr/>
          </p:nvCxnSpPr>
          <p:spPr>
            <a:xfrm rot="16200000" flipH="1">
              <a:off x="8590330" y="2869779"/>
              <a:ext cx="1180579" cy="121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47">
              <a:extLst>
                <a:ext uri="{FF2B5EF4-FFF2-40B4-BE49-F238E27FC236}">
                  <a16:creationId xmlns:a16="http://schemas.microsoft.com/office/drawing/2014/main" id="{A029DE1A-B889-474A-A7C4-666164824EBD}"/>
                </a:ext>
              </a:extLst>
            </p:cNvPr>
            <p:cNvSpPr txBox="1"/>
            <p:nvPr/>
          </p:nvSpPr>
          <p:spPr>
            <a:xfrm>
              <a:off x="9101520" y="2567521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1(0)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113D84-F7F3-8D47-8505-222B2E9FC317}"/>
                </a:ext>
              </a:extLst>
            </p:cNvPr>
            <p:cNvSpPr txBox="1"/>
            <p:nvPr/>
          </p:nvSpPr>
          <p:spPr>
            <a:xfrm>
              <a:off x="8602158" y="4212024"/>
              <a:ext cx="15495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Max Flow f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3CC285-2BE7-6948-82FD-F0CB3688E139}"/>
              </a:ext>
            </a:extLst>
          </p:cNvPr>
          <p:cNvSpPr txBox="1"/>
          <p:nvPr/>
        </p:nvSpPr>
        <p:spPr>
          <a:xfrm>
            <a:off x="8769549" y="5062850"/>
            <a:ext cx="2666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two iterations!</a:t>
            </a:r>
          </a:p>
        </p:txBody>
      </p:sp>
    </p:spTree>
    <p:extLst>
      <p:ext uri="{BB962C8B-B14F-4D97-AF65-F5344CB8AC3E}">
        <p14:creationId xmlns:p14="http://schemas.microsoft.com/office/powerpoint/2010/main" val="39949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4729-B7ED-C549-874A-217B465E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615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Ford-Fulkerson algorithm in practice (unlucky)</a:t>
            </a:r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4DC16DE-01AE-2D41-9099-1C51699B4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596" y="1757345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BFE6FA7-580B-8040-BDE8-A2DADD6B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725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CB29B-4FB4-3D43-8DC7-5610511D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36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79D34A-CD1C-F74D-8969-3DC63E4F6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76" y="35095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FBEA9B1-43A5-764B-8B0B-89CCEFF225C9}"/>
              </a:ext>
            </a:extLst>
          </p:cNvPr>
          <p:cNvCxnSpPr>
            <a:stCxn id="59" idx="7"/>
            <a:endCxn id="57" idx="3"/>
          </p:cNvCxnSpPr>
          <p:nvPr/>
        </p:nvCxnSpPr>
        <p:spPr>
          <a:xfrm rot="5400000" flipH="1" flipV="1">
            <a:off x="1358787" y="2281748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355C423-35EF-7A4E-A227-0F1DA66A9ACC}"/>
              </a:ext>
            </a:extLst>
          </p:cNvPr>
          <p:cNvCxnSpPr>
            <a:stCxn id="59" idx="5"/>
            <a:endCxn id="60" idx="1"/>
          </p:cNvCxnSpPr>
          <p:nvPr/>
        </p:nvCxnSpPr>
        <p:spPr>
          <a:xfrm rot="16200000" flipH="1">
            <a:off x="1371090" y="3151771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2952B8-E173-784A-852D-E1633E7F252E}"/>
              </a:ext>
            </a:extLst>
          </p:cNvPr>
          <p:cNvCxnSpPr>
            <a:stCxn id="57" idx="5"/>
            <a:endCxn id="58" idx="1"/>
          </p:cNvCxnSpPr>
          <p:nvPr/>
        </p:nvCxnSpPr>
        <p:spPr>
          <a:xfrm rot="16200000" flipH="1">
            <a:off x="2208332" y="2242161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5F08AB-8A94-7146-9368-46D80B99B33D}"/>
              </a:ext>
            </a:extLst>
          </p:cNvPr>
          <p:cNvCxnSpPr>
            <a:stCxn id="60" idx="7"/>
            <a:endCxn id="58" idx="3"/>
          </p:cNvCxnSpPr>
          <p:nvPr/>
        </p:nvCxnSpPr>
        <p:spPr>
          <a:xfrm rot="5400000" flipH="1" flipV="1">
            <a:off x="2220634" y="3124366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15">
            <a:extLst>
              <a:ext uri="{FF2B5EF4-FFF2-40B4-BE49-F238E27FC236}">
                <a16:creationId xmlns:a16="http://schemas.microsoft.com/office/drawing/2014/main" id="{49C566F9-CDAE-894B-9577-6037226CE375}"/>
              </a:ext>
            </a:extLst>
          </p:cNvPr>
          <p:cNvSpPr txBox="1"/>
          <p:nvPr/>
        </p:nvSpPr>
        <p:spPr>
          <a:xfrm>
            <a:off x="816791" y="2094902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6" name="TextBox 16">
            <a:extLst>
              <a:ext uri="{FF2B5EF4-FFF2-40B4-BE49-F238E27FC236}">
                <a16:creationId xmlns:a16="http://schemas.microsoft.com/office/drawing/2014/main" id="{4AD0E421-B05B-D642-950E-841EF1AACCDB}"/>
              </a:ext>
            </a:extLst>
          </p:cNvPr>
          <p:cNvSpPr txBox="1"/>
          <p:nvPr/>
        </p:nvSpPr>
        <p:spPr>
          <a:xfrm>
            <a:off x="2398668" y="2117733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7" name="TextBox 17">
            <a:extLst>
              <a:ext uri="{FF2B5EF4-FFF2-40B4-BE49-F238E27FC236}">
                <a16:creationId xmlns:a16="http://schemas.microsoft.com/office/drawing/2014/main" id="{B233A03E-C477-1944-AD38-2E25C9C37EF9}"/>
              </a:ext>
            </a:extLst>
          </p:cNvPr>
          <p:cNvSpPr txBox="1"/>
          <p:nvPr/>
        </p:nvSpPr>
        <p:spPr>
          <a:xfrm>
            <a:off x="849302" y="323372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8" name="TextBox 18">
            <a:extLst>
              <a:ext uri="{FF2B5EF4-FFF2-40B4-BE49-F238E27FC236}">
                <a16:creationId xmlns:a16="http://schemas.microsoft.com/office/drawing/2014/main" id="{80E38EBF-08D5-5142-A820-0EE0D1BE5455}"/>
              </a:ext>
            </a:extLst>
          </p:cNvPr>
          <p:cNvSpPr txBox="1"/>
          <p:nvPr/>
        </p:nvSpPr>
        <p:spPr>
          <a:xfrm>
            <a:off x="2319570" y="330685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0DE4D7-D149-0A47-9A63-F3C8B4705BFC}"/>
              </a:ext>
            </a:extLst>
          </p:cNvPr>
          <p:cNvCxnSpPr>
            <a:stCxn id="57" idx="4"/>
            <a:endCxn id="60" idx="0"/>
          </p:cNvCxnSpPr>
          <p:nvPr/>
        </p:nvCxnSpPr>
        <p:spPr>
          <a:xfrm rot="16200000" flipH="1">
            <a:off x="1418624" y="2913192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7">
            <a:extLst>
              <a:ext uri="{FF2B5EF4-FFF2-40B4-BE49-F238E27FC236}">
                <a16:creationId xmlns:a16="http://schemas.microsoft.com/office/drawing/2014/main" id="{E6E9BB35-AA2E-1C40-AC84-90FB4E32FECF}"/>
              </a:ext>
            </a:extLst>
          </p:cNvPr>
          <p:cNvSpPr txBox="1"/>
          <p:nvPr/>
        </p:nvSpPr>
        <p:spPr>
          <a:xfrm>
            <a:off x="1929814" y="261093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1(0)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F60E6-4360-3440-AF1D-6C63ED9A3D9F}"/>
              </a:ext>
            </a:extLst>
          </p:cNvPr>
          <p:cNvSpPr txBox="1"/>
          <p:nvPr/>
        </p:nvSpPr>
        <p:spPr>
          <a:xfrm>
            <a:off x="1087117" y="4298584"/>
            <a:ext cx="16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flow f</a:t>
            </a:r>
          </a:p>
        </p:txBody>
      </p:sp>
    </p:spTree>
    <p:extLst>
      <p:ext uri="{BB962C8B-B14F-4D97-AF65-F5344CB8AC3E}">
        <p14:creationId xmlns:p14="http://schemas.microsoft.com/office/powerpoint/2010/main" val="2422355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4729-B7ED-C549-874A-217B465E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55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Ford-Fulkerson algorithm in practice (unlucky)</a:t>
            </a:r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4DC16DE-01AE-2D41-9099-1C51699B4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596" y="1757345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BFE6FA7-580B-8040-BDE8-A2DADD6B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725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5CB29B-4FB4-3D43-8DC7-5610511D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36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79D34A-CD1C-F74D-8969-3DC63E4F6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76" y="35095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FBEA9B1-43A5-764B-8B0B-89CCEFF225C9}"/>
              </a:ext>
            </a:extLst>
          </p:cNvPr>
          <p:cNvCxnSpPr>
            <a:stCxn id="59" idx="7"/>
            <a:endCxn id="57" idx="3"/>
          </p:cNvCxnSpPr>
          <p:nvPr/>
        </p:nvCxnSpPr>
        <p:spPr>
          <a:xfrm rot="5400000" flipH="1" flipV="1">
            <a:off x="1358787" y="2281748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355C423-35EF-7A4E-A227-0F1DA66A9ACC}"/>
              </a:ext>
            </a:extLst>
          </p:cNvPr>
          <p:cNvCxnSpPr>
            <a:stCxn id="59" idx="5"/>
            <a:endCxn id="60" idx="1"/>
          </p:cNvCxnSpPr>
          <p:nvPr/>
        </p:nvCxnSpPr>
        <p:spPr>
          <a:xfrm rot="16200000" flipH="1">
            <a:off x="1371090" y="3151771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2952B8-E173-784A-852D-E1633E7F252E}"/>
              </a:ext>
            </a:extLst>
          </p:cNvPr>
          <p:cNvCxnSpPr>
            <a:stCxn id="57" idx="5"/>
            <a:endCxn id="58" idx="1"/>
          </p:cNvCxnSpPr>
          <p:nvPr/>
        </p:nvCxnSpPr>
        <p:spPr>
          <a:xfrm rot="16200000" flipH="1">
            <a:off x="2208332" y="2242161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5F08AB-8A94-7146-9368-46D80B99B33D}"/>
              </a:ext>
            </a:extLst>
          </p:cNvPr>
          <p:cNvCxnSpPr>
            <a:stCxn id="60" idx="7"/>
            <a:endCxn id="58" idx="3"/>
          </p:cNvCxnSpPr>
          <p:nvPr/>
        </p:nvCxnSpPr>
        <p:spPr>
          <a:xfrm rot="5400000" flipH="1" flipV="1">
            <a:off x="2220634" y="3124366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15">
            <a:extLst>
              <a:ext uri="{FF2B5EF4-FFF2-40B4-BE49-F238E27FC236}">
                <a16:creationId xmlns:a16="http://schemas.microsoft.com/office/drawing/2014/main" id="{49C566F9-CDAE-894B-9577-6037226CE375}"/>
              </a:ext>
            </a:extLst>
          </p:cNvPr>
          <p:cNvSpPr txBox="1"/>
          <p:nvPr/>
        </p:nvSpPr>
        <p:spPr>
          <a:xfrm>
            <a:off x="816791" y="2094902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6" name="TextBox 16">
            <a:extLst>
              <a:ext uri="{FF2B5EF4-FFF2-40B4-BE49-F238E27FC236}">
                <a16:creationId xmlns:a16="http://schemas.microsoft.com/office/drawing/2014/main" id="{4AD0E421-B05B-D642-950E-841EF1AACCDB}"/>
              </a:ext>
            </a:extLst>
          </p:cNvPr>
          <p:cNvSpPr txBox="1"/>
          <p:nvPr/>
        </p:nvSpPr>
        <p:spPr>
          <a:xfrm>
            <a:off x="2398668" y="2117733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7" name="TextBox 17">
            <a:extLst>
              <a:ext uri="{FF2B5EF4-FFF2-40B4-BE49-F238E27FC236}">
                <a16:creationId xmlns:a16="http://schemas.microsoft.com/office/drawing/2014/main" id="{B233A03E-C477-1944-AD38-2E25C9C37EF9}"/>
              </a:ext>
            </a:extLst>
          </p:cNvPr>
          <p:cNvSpPr txBox="1"/>
          <p:nvPr/>
        </p:nvSpPr>
        <p:spPr>
          <a:xfrm>
            <a:off x="849302" y="323372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68" name="TextBox 18">
            <a:extLst>
              <a:ext uri="{FF2B5EF4-FFF2-40B4-BE49-F238E27FC236}">
                <a16:creationId xmlns:a16="http://schemas.microsoft.com/office/drawing/2014/main" id="{80E38EBF-08D5-5142-A820-0EE0D1BE5455}"/>
              </a:ext>
            </a:extLst>
          </p:cNvPr>
          <p:cNvSpPr txBox="1"/>
          <p:nvPr/>
        </p:nvSpPr>
        <p:spPr>
          <a:xfrm>
            <a:off x="2319570" y="330685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0DE4D7-D149-0A47-9A63-F3C8B4705BFC}"/>
              </a:ext>
            </a:extLst>
          </p:cNvPr>
          <p:cNvCxnSpPr>
            <a:stCxn id="57" idx="4"/>
            <a:endCxn id="60" idx="0"/>
          </p:cNvCxnSpPr>
          <p:nvPr/>
        </p:nvCxnSpPr>
        <p:spPr>
          <a:xfrm rot="16200000" flipH="1">
            <a:off x="1418624" y="2913192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7">
            <a:extLst>
              <a:ext uri="{FF2B5EF4-FFF2-40B4-BE49-F238E27FC236}">
                <a16:creationId xmlns:a16="http://schemas.microsoft.com/office/drawing/2014/main" id="{E6E9BB35-AA2E-1C40-AC84-90FB4E32FECF}"/>
              </a:ext>
            </a:extLst>
          </p:cNvPr>
          <p:cNvSpPr txBox="1"/>
          <p:nvPr/>
        </p:nvSpPr>
        <p:spPr>
          <a:xfrm>
            <a:off x="1929814" y="261093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1(0)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F60E6-4360-3440-AF1D-6C63ED9A3D9F}"/>
              </a:ext>
            </a:extLst>
          </p:cNvPr>
          <p:cNvSpPr txBox="1"/>
          <p:nvPr/>
        </p:nvSpPr>
        <p:spPr>
          <a:xfrm>
            <a:off x="1051731" y="4308183"/>
            <a:ext cx="16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flow f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590F5A-789E-DA48-BE81-814BE51E9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271" y="1733071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524D0C-82A5-D241-AAEA-407E9977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400" y="2615399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8EB229-AC1B-2444-BAE1-56B77BD91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311" y="2615399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C998ED-A62A-5043-9DF8-61DD9CF10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451" y="3485299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A1CB63-AD44-474E-84F9-0DE41603DBF3}"/>
              </a:ext>
            </a:extLst>
          </p:cNvPr>
          <p:cNvCxnSpPr>
            <a:stCxn id="20" idx="7"/>
            <a:endCxn id="18" idx="3"/>
          </p:cNvCxnSpPr>
          <p:nvPr/>
        </p:nvCxnSpPr>
        <p:spPr>
          <a:xfrm rot="5400000" flipH="1" flipV="1">
            <a:off x="4473462" y="2257474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5990BB-5F5C-1345-BCB2-F7088F577F69}"/>
              </a:ext>
            </a:extLst>
          </p:cNvPr>
          <p:cNvCxnSpPr>
            <a:stCxn id="20" idx="5"/>
            <a:endCxn id="21" idx="1"/>
          </p:cNvCxnSpPr>
          <p:nvPr/>
        </p:nvCxnSpPr>
        <p:spPr>
          <a:xfrm rot="16200000" flipH="1">
            <a:off x="4485765" y="3127497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7A0756-AF7B-2447-BCE8-716C0488453E}"/>
              </a:ext>
            </a:extLst>
          </p:cNvPr>
          <p:cNvCxnSpPr>
            <a:stCxn id="18" idx="5"/>
            <a:endCxn id="19" idx="1"/>
          </p:cNvCxnSpPr>
          <p:nvPr/>
        </p:nvCxnSpPr>
        <p:spPr>
          <a:xfrm rot="16200000" flipH="1">
            <a:off x="5323007" y="2217887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9832D4-846B-634A-86E8-9E18592DC9D1}"/>
              </a:ext>
            </a:extLst>
          </p:cNvPr>
          <p:cNvCxnSpPr>
            <a:stCxn id="21" idx="7"/>
            <a:endCxn id="19" idx="3"/>
          </p:cNvCxnSpPr>
          <p:nvPr/>
        </p:nvCxnSpPr>
        <p:spPr>
          <a:xfrm rot="5400000" flipH="1" flipV="1">
            <a:off x="5335309" y="3100092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15">
            <a:extLst>
              <a:ext uri="{FF2B5EF4-FFF2-40B4-BE49-F238E27FC236}">
                <a16:creationId xmlns:a16="http://schemas.microsoft.com/office/drawing/2014/main" id="{D7ADE9A2-793A-3E4E-AC13-B6BFC3B1FB54}"/>
              </a:ext>
            </a:extLst>
          </p:cNvPr>
          <p:cNvSpPr txBox="1"/>
          <p:nvPr/>
        </p:nvSpPr>
        <p:spPr>
          <a:xfrm>
            <a:off x="4246638" y="2093459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284FEF12-2AF2-D84F-8729-CA172D5B1CF6}"/>
              </a:ext>
            </a:extLst>
          </p:cNvPr>
          <p:cNvSpPr txBox="1"/>
          <p:nvPr/>
        </p:nvSpPr>
        <p:spPr>
          <a:xfrm>
            <a:off x="5513343" y="2093459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75CCA655-9805-FB41-B009-78CA6F079A59}"/>
              </a:ext>
            </a:extLst>
          </p:cNvPr>
          <p:cNvSpPr txBox="1"/>
          <p:nvPr/>
        </p:nvSpPr>
        <p:spPr>
          <a:xfrm>
            <a:off x="4246638" y="3187047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76C72008-4BAE-234A-98CE-E913A63F0885}"/>
              </a:ext>
            </a:extLst>
          </p:cNvPr>
          <p:cNvSpPr txBox="1"/>
          <p:nvPr/>
        </p:nvSpPr>
        <p:spPr>
          <a:xfrm>
            <a:off x="5434245" y="3282581"/>
            <a:ext cx="585211" cy="40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BBE946B-CD4E-1844-B558-75DA8A3E7F7E}"/>
              </a:ext>
            </a:extLst>
          </p:cNvPr>
          <p:cNvCxnSpPr>
            <a:stCxn id="18" idx="4"/>
            <a:endCxn id="21" idx="0"/>
          </p:cNvCxnSpPr>
          <p:nvPr/>
        </p:nvCxnSpPr>
        <p:spPr>
          <a:xfrm rot="16200000" flipH="1">
            <a:off x="4533299" y="2888918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47">
            <a:extLst>
              <a:ext uri="{FF2B5EF4-FFF2-40B4-BE49-F238E27FC236}">
                <a16:creationId xmlns:a16="http://schemas.microsoft.com/office/drawing/2014/main" id="{1ED4E3C8-9AC6-8D44-A3D4-88E21A173F3A}"/>
              </a:ext>
            </a:extLst>
          </p:cNvPr>
          <p:cNvSpPr txBox="1"/>
          <p:nvPr/>
        </p:nvSpPr>
        <p:spPr>
          <a:xfrm>
            <a:off x="5044489" y="25866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75D3EC-3DB6-2A4F-9000-0F8AD56C12C6}"/>
              </a:ext>
            </a:extLst>
          </p:cNvPr>
          <p:cNvSpPr txBox="1"/>
          <p:nvPr/>
        </p:nvSpPr>
        <p:spPr>
          <a:xfrm>
            <a:off x="4185829" y="4313152"/>
            <a:ext cx="2343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Residual graph G</a:t>
            </a:r>
            <a:r>
              <a:rPr lang="en-US" sz="2400" baseline="-25000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8C1124-D41A-8242-8947-B13836E852BA}"/>
              </a:ext>
            </a:extLst>
          </p:cNvPr>
          <p:cNvSpPr txBox="1"/>
          <p:nvPr/>
        </p:nvSpPr>
        <p:spPr>
          <a:xfrm>
            <a:off x="6100399" y="36770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7B6D91-A02D-DA4E-B023-23822AE889FC}"/>
              </a:ext>
            </a:extLst>
          </p:cNvPr>
          <p:cNvGrpSpPr/>
          <p:nvPr/>
        </p:nvGrpSpPr>
        <p:grpSpPr>
          <a:xfrm>
            <a:off x="4608052" y="2495012"/>
            <a:ext cx="1112348" cy="811843"/>
            <a:chOff x="4608052" y="2495012"/>
            <a:chExt cx="1112348" cy="81184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368520-5640-2F4F-B540-6806230ED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8052" y="2495012"/>
              <a:ext cx="450725" cy="4062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CAA50F-513C-A944-B182-05D03951C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8777" y="2986770"/>
              <a:ext cx="661623" cy="3200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A8D78F-2BDF-C746-935A-65AAF3F1AF9D}"/>
                </a:ext>
              </a:extLst>
            </p:cNvPr>
            <p:cNvSpPr txBox="1"/>
            <p:nvPr/>
          </p:nvSpPr>
          <p:spPr>
            <a:xfrm>
              <a:off x="4756097" y="274920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BE09F-BF96-FE49-961C-241CCA344DAA}"/>
                </a:ext>
              </a:extLst>
            </p:cNvPr>
            <p:cNvCxnSpPr>
              <a:cxnSpLocks/>
            </p:cNvCxnSpPr>
            <p:nvPr/>
          </p:nvCxnSpPr>
          <p:spPr>
            <a:xfrm>
              <a:off x="5044489" y="2517843"/>
              <a:ext cx="0" cy="7890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B82861-034C-3D4A-AFD1-5FF2E394506E}"/>
              </a:ext>
            </a:extLst>
          </p:cNvPr>
          <p:cNvGrpSpPr/>
          <p:nvPr/>
        </p:nvGrpSpPr>
        <p:grpSpPr>
          <a:xfrm>
            <a:off x="7557358" y="1690688"/>
            <a:ext cx="2490109" cy="3381835"/>
            <a:chOff x="7557358" y="1690688"/>
            <a:chExt cx="2490109" cy="338183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515417D-A7D9-A94D-8EFD-9CD0041B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7163" y="1690688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u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8844F8A-52DE-8E4C-8E3A-6B1408C24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6292" y="2573016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AA0ECB-7043-7345-A40D-3D33A288E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7203" y="2573016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511F488-6416-B84A-A5EA-BBF03E1AD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9343" y="3442916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v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71DBE53-9953-124E-A629-733E74CF48F1}"/>
                </a:ext>
              </a:extLst>
            </p:cNvPr>
            <p:cNvCxnSpPr>
              <a:stCxn id="43" idx="7"/>
              <a:endCxn id="41" idx="3"/>
            </p:cNvCxnSpPr>
            <p:nvPr/>
          </p:nvCxnSpPr>
          <p:spPr>
            <a:xfrm rot="5400000" flipH="1" flipV="1">
              <a:off x="8099354" y="2215091"/>
              <a:ext cx="478112" cy="4051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F1AE9D9-3489-844D-B98A-319EEDB3052F}"/>
                </a:ext>
              </a:extLst>
            </p:cNvPr>
            <p:cNvCxnSpPr>
              <a:stCxn id="43" idx="5"/>
              <a:endCxn id="44" idx="1"/>
            </p:cNvCxnSpPr>
            <p:nvPr/>
          </p:nvCxnSpPr>
          <p:spPr>
            <a:xfrm rot="16200000" flipH="1">
              <a:off x="8111657" y="3085114"/>
              <a:ext cx="465685" cy="4173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ABB738E-D76D-CE4D-A05A-B411C7A0B62D}"/>
                </a:ext>
              </a:extLst>
            </p:cNvPr>
            <p:cNvCxnSpPr>
              <a:stCxn id="41" idx="5"/>
              <a:endCxn id="42" idx="1"/>
            </p:cNvCxnSpPr>
            <p:nvPr/>
          </p:nvCxnSpPr>
          <p:spPr>
            <a:xfrm rot="16200000" flipH="1">
              <a:off x="8948899" y="2175504"/>
              <a:ext cx="478112" cy="48434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529471B-C14A-6D45-9DC9-FE42E5246A12}"/>
                </a:ext>
              </a:extLst>
            </p:cNvPr>
            <p:cNvCxnSpPr>
              <a:stCxn id="44" idx="7"/>
              <a:endCxn id="42" idx="3"/>
            </p:cNvCxnSpPr>
            <p:nvPr/>
          </p:nvCxnSpPr>
          <p:spPr>
            <a:xfrm rot="5400000" flipH="1" flipV="1">
              <a:off x="8961201" y="3057709"/>
              <a:ext cx="465685" cy="4721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15">
              <a:extLst>
                <a:ext uri="{FF2B5EF4-FFF2-40B4-BE49-F238E27FC236}">
                  <a16:creationId xmlns:a16="http://schemas.microsoft.com/office/drawing/2014/main" id="{92E8E03F-D9E3-5347-8817-984324E50F14}"/>
                </a:ext>
              </a:extLst>
            </p:cNvPr>
            <p:cNvSpPr txBox="1"/>
            <p:nvPr/>
          </p:nvSpPr>
          <p:spPr>
            <a:xfrm>
              <a:off x="7557358" y="2028245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100(1)</a:t>
              </a:r>
            </a:p>
          </p:txBody>
        </p:sp>
        <p:sp>
          <p:nvSpPr>
            <p:cNvPr id="50" name="TextBox 16">
              <a:extLst>
                <a:ext uri="{FF2B5EF4-FFF2-40B4-BE49-F238E27FC236}">
                  <a16:creationId xmlns:a16="http://schemas.microsoft.com/office/drawing/2014/main" id="{E06BEE08-D6F7-C44B-84BF-880B4117EA3E}"/>
                </a:ext>
              </a:extLst>
            </p:cNvPr>
            <p:cNvSpPr txBox="1"/>
            <p:nvPr/>
          </p:nvSpPr>
          <p:spPr>
            <a:xfrm>
              <a:off x="9139235" y="2051076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100(0)</a:t>
              </a:r>
            </a:p>
          </p:txBody>
        </p:sp>
        <p:sp>
          <p:nvSpPr>
            <p:cNvPr id="51" name="TextBox 17">
              <a:extLst>
                <a:ext uri="{FF2B5EF4-FFF2-40B4-BE49-F238E27FC236}">
                  <a16:creationId xmlns:a16="http://schemas.microsoft.com/office/drawing/2014/main" id="{03DEEF9D-EDBB-874B-A538-01FA309EAF6F}"/>
                </a:ext>
              </a:extLst>
            </p:cNvPr>
            <p:cNvSpPr txBox="1"/>
            <p:nvPr/>
          </p:nvSpPr>
          <p:spPr>
            <a:xfrm>
              <a:off x="7589869" y="3167068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100(0)</a:t>
              </a:r>
            </a:p>
          </p:txBody>
        </p:sp>
        <p:sp>
          <p:nvSpPr>
            <p:cNvPr id="52" name="TextBox 18">
              <a:extLst>
                <a:ext uri="{FF2B5EF4-FFF2-40B4-BE49-F238E27FC236}">
                  <a16:creationId xmlns:a16="http://schemas.microsoft.com/office/drawing/2014/main" id="{33A086C4-0910-2344-9B98-54145D23F71C}"/>
                </a:ext>
              </a:extLst>
            </p:cNvPr>
            <p:cNvSpPr txBox="1"/>
            <p:nvPr/>
          </p:nvSpPr>
          <p:spPr>
            <a:xfrm>
              <a:off x="9060137" y="3240198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100(1)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985D54-C716-544A-8790-3A3323C90CCC}"/>
                </a:ext>
              </a:extLst>
            </p:cNvPr>
            <p:cNvCxnSpPr>
              <a:stCxn id="41" idx="4"/>
              <a:endCxn id="44" idx="0"/>
            </p:cNvCxnSpPr>
            <p:nvPr/>
          </p:nvCxnSpPr>
          <p:spPr>
            <a:xfrm rot="16200000" flipH="1">
              <a:off x="8159191" y="2846535"/>
              <a:ext cx="1180579" cy="121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6B1147A4-C562-554F-9700-785C45364B5C}"/>
                </a:ext>
              </a:extLst>
            </p:cNvPr>
            <p:cNvSpPr txBox="1"/>
            <p:nvPr/>
          </p:nvSpPr>
          <p:spPr>
            <a:xfrm>
              <a:off x="8670381" y="2544277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1(1)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0FCD8E9-0D2C-F84F-9FDF-0D18F6620002}"/>
                </a:ext>
              </a:extLst>
            </p:cNvPr>
            <p:cNvSpPr txBox="1"/>
            <p:nvPr/>
          </p:nvSpPr>
          <p:spPr>
            <a:xfrm>
              <a:off x="7792298" y="4241526"/>
              <a:ext cx="22551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Improved flow f’</a:t>
              </a:r>
            </a:p>
            <a:p>
              <a:r>
                <a:rPr lang="en-US" sz="2400" dirty="0"/>
                <a:t>v(f) increases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15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4729-B7ED-C549-874A-217B465E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8988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Ford-Fulkerson algorithm in practice (unlucky)</a:t>
            </a:r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226238F-9E67-6940-82FF-44589DC3F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596" y="1757345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u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7D9BC4C-4A51-224E-92EB-385B1DF95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725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t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ABC317D-592A-114D-B138-09FF46FD6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36" y="26396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s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0377283-02DE-CD41-850D-5AD13E6DD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76" y="3509573"/>
            <a:ext cx="572453" cy="5716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38100" dist="25400" dir="5400000" algn="ctr" rotWithShape="0">
              <a:srgbClr val="000000">
                <a:alpha val="35001"/>
              </a:srgbClr>
            </a:outerShdw>
          </a:effec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" charset="0"/>
                <a:ea typeface="Times New Roman" charset="0"/>
              </a:rPr>
              <a:t>v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DF6EA4B-C7C9-AF49-9D9D-EED151982D8A}"/>
              </a:ext>
            </a:extLst>
          </p:cNvPr>
          <p:cNvCxnSpPr>
            <a:stCxn id="128" idx="7"/>
            <a:endCxn id="126" idx="3"/>
          </p:cNvCxnSpPr>
          <p:nvPr/>
        </p:nvCxnSpPr>
        <p:spPr>
          <a:xfrm rot="5400000" flipH="1" flipV="1">
            <a:off x="1358787" y="2281748"/>
            <a:ext cx="478112" cy="405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306E428-163A-374B-9276-9B248DFC5737}"/>
              </a:ext>
            </a:extLst>
          </p:cNvPr>
          <p:cNvCxnSpPr>
            <a:stCxn id="128" idx="5"/>
            <a:endCxn id="129" idx="1"/>
          </p:cNvCxnSpPr>
          <p:nvPr/>
        </p:nvCxnSpPr>
        <p:spPr>
          <a:xfrm rot="16200000" flipH="1">
            <a:off x="1371090" y="3151771"/>
            <a:ext cx="465685" cy="417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D021D1-E1CB-2B4D-8099-1BE2E2A04E44}"/>
              </a:ext>
            </a:extLst>
          </p:cNvPr>
          <p:cNvCxnSpPr>
            <a:stCxn id="126" idx="5"/>
            <a:endCxn id="127" idx="1"/>
          </p:cNvCxnSpPr>
          <p:nvPr/>
        </p:nvCxnSpPr>
        <p:spPr>
          <a:xfrm rot="16200000" flipH="1">
            <a:off x="2208332" y="2242161"/>
            <a:ext cx="478112" cy="484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A12130F-7C7E-AC4B-A596-2580B68D5A05}"/>
              </a:ext>
            </a:extLst>
          </p:cNvPr>
          <p:cNvCxnSpPr>
            <a:stCxn id="129" idx="7"/>
            <a:endCxn id="127" idx="3"/>
          </p:cNvCxnSpPr>
          <p:nvPr/>
        </p:nvCxnSpPr>
        <p:spPr>
          <a:xfrm rot="5400000" flipH="1" flipV="1">
            <a:off x="2220634" y="3124366"/>
            <a:ext cx="465685" cy="4721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5">
            <a:extLst>
              <a:ext uri="{FF2B5EF4-FFF2-40B4-BE49-F238E27FC236}">
                <a16:creationId xmlns:a16="http://schemas.microsoft.com/office/drawing/2014/main" id="{427C4DBB-29E1-EC43-91D7-A389A3302FF2}"/>
              </a:ext>
            </a:extLst>
          </p:cNvPr>
          <p:cNvSpPr txBox="1"/>
          <p:nvPr/>
        </p:nvSpPr>
        <p:spPr>
          <a:xfrm>
            <a:off x="658221" y="2080922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100(1)</a:t>
            </a:r>
          </a:p>
        </p:txBody>
      </p:sp>
      <p:sp>
        <p:nvSpPr>
          <p:cNvPr id="135" name="TextBox 16">
            <a:extLst>
              <a:ext uri="{FF2B5EF4-FFF2-40B4-BE49-F238E27FC236}">
                <a16:creationId xmlns:a16="http://schemas.microsoft.com/office/drawing/2014/main" id="{488F4B20-29B6-404A-82B0-2A130A6BB0A6}"/>
              </a:ext>
            </a:extLst>
          </p:cNvPr>
          <p:cNvSpPr txBox="1"/>
          <p:nvPr/>
        </p:nvSpPr>
        <p:spPr>
          <a:xfrm>
            <a:off x="2383892" y="2074952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100(100)</a:t>
            </a:r>
          </a:p>
        </p:txBody>
      </p:sp>
      <p:sp>
        <p:nvSpPr>
          <p:cNvPr id="136" name="TextBox 17">
            <a:extLst>
              <a:ext uri="{FF2B5EF4-FFF2-40B4-BE49-F238E27FC236}">
                <a16:creationId xmlns:a16="http://schemas.microsoft.com/office/drawing/2014/main" id="{0D41722B-EC4D-9140-92FE-483B4D8F65F9}"/>
              </a:ext>
            </a:extLst>
          </p:cNvPr>
          <p:cNvSpPr txBox="1"/>
          <p:nvPr/>
        </p:nvSpPr>
        <p:spPr>
          <a:xfrm>
            <a:off x="849302" y="323372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100(0)</a:t>
            </a:r>
          </a:p>
        </p:txBody>
      </p:sp>
      <p:sp>
        <p:nvSpPr>
          <p:cNvPr id="137" name="TextBox 18">
            <a:extLst>
              <a:ext uri="{FF2B5EF4-FFF2-40B4-BE49-F238E27FC236}">
                <a16:creationId xmlns:a16="http://schemas.microsoft.com/office/drawing/2014/main" id="{ED8CDCFD-E524-CF42-9B99-CAD37575862A}"/>
              </a:ext>
            </a:extLst>
          </p:cNvPr>
          <p:cNvSpPr txBox="1"/>
          <p:nvPr/>
        </p:nvSpPr>
        <p:spPr>
          <a:xfrm>
            <a:off x="2319570" y="3306855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100(1)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EF9D0CB-30FC-7340-85B2-EA129189A2AE}"/>
              </a:ext>
            </a:extLst>
          </p:cNvPr>
          <p:cNvCxnSpPr>
            <a:stCxn id="126" idx="4"/>
            <a:endCxn id="129" idx="0"/>
          </p:cNvCxnSpPr>
          <p:nvPr/>
        </p:nvCxnSpPr>
        <p:spPr>
          <a:xfrm rot="16200000" flipH="1">
            <a:off x="1418624" y="2913192"/>
            <a:ext cx="1180579" cy="12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47">
            <a:extLst>
              <a:ext uri="{FF2B5EF4-FFF2-40B4-BE49-F238E27FC236}">
                <a16:creationId xmlns:a16="http://schemas.microsoft.com/office/drawing/2014/main" id="{A1E949BF-3F52-2B4F-850E-C1BEC77B432C}"/>
              </a:ext>
            </a:extLst>
          </p:cNvPr>
          <p:cNvSpPr txBox="1"/>
          <p:nvPr/>
        </p:nvSpPr>
        <p:spPr>
          <a:xfrm>
            <a:off x="1929814" y="2610934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1(1)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DA0C1E7-4280-1F49-BBB6-149E524BA4E2}"/>
              </a:ext>
            </a:extLst>
          </p:cNvPr>
          <p:cNvSpPr txBox="1"/>
          <p:nvPr/>
        </p:nvSpPr>
        <p:spPr>
          <a:xfrm>
            <a:off x="1479089" y="4265144"/>
            <a:ext cx="940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8C21C9-BA4B-EF44-A021-EA3D09942234}"/>
              </a:ext>
            </a:extLst>
          </p:cNvPr>
          <p:cNvSpPr txBox="1"/>
          <p:nvPr/>
        </p:nvSpPr>
        <p:spPr>
          <a:xfrm>
            <a:off x="4155213" y="4382867"/>
            <a:ext cx="2343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Residual graph G</a:t>
            </a:r>
            <a:r>
              <a:rPr lang="en-US" sz="2400" baseline="-25000" dirty="0"/>
              <a:t>f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3C0844-C52F-734D-8B20-CEB34FAA94F8}"/>
              </a:ext>
            </a:extLst>
          </p:cNvPr>
          <p:cNvGrpSpPr/>
          <p:nvPr/>
        </p:nvGrpSpPr>
        <p:grpSpPr>
          <a:xfrm>
            <a:off x="4095433" y="1789127"/>
            <a:ext cx="2271542" cy="2323876"/>
            <a:chOff x="4095433" y="1789127"/>
            <a:chExt cx="2271542" cy="232387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CAA619-E3D3-E24F-902E-37B5DCE01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5393" y="1789127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u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D6E7D3-9BD0-2B42-8220-4D6F0E630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4522" y="2671454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CB7167-A66C-BC45-B5B6-5F4E222C7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433" y="2671454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1B3F006-0FB9-984C-8F52-39ACDB585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7572" y="3541354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v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EF6BFBC-2BEE-9743-A80B-4A91F52459E9}"/>
                </a:ext>
              </a:extLst>
            </p:cNvPr>
            <p:cNvCxnSpPr>
              <a:stCxn id="35" idx="7"/>
              <a:endCxn id="33" idx="3"/>
            </p:cNvCxnSpPr>
            <p:nvPr/>
          </p:nvCxnSpPr>
          <p:spPr>
            <a:xfrm rot="5400000" flipH="1" flipV="1">
              <a:off x="4547583" y="2313530"/>
              <a:ext cx="478112" cy="4051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E58F09B-F34F-614C-88B4-862149B95C4B}"/>
                </a:ext>
              </a:extLst>
            </p:cNvPr>
            <p:cNvCxnSpPr>
              <a:stCxn id="35" idx="5"/>
              <a:endCxn id="36" idx="1"/>
            </p:cNvCxnSpPr>
            <p:nvPr/>
          </p:nvCxnSpPr>
          <p:spPr>
            <a:xfrm rot="16200000" flipH="1">
              <a:off x="4559887" y="3183552"/>
              <a:ext cx="465685" cy="4173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5E58783-1A50-3B40-AB70-97E3FA5CD928}"/>
                </a:ext>
              </a:extLst>
            </p:cNvPr>
            <p:cNvCxnSpPr>
              <a:stCxn id="33" idx="5"/>
              <a:endCxn id="34" idx="1"/>
            </p:cNvCxnSpPr>
            <p:nvPr/>
          </p:nvCxnSpPr>
          <p:spPr>
            <a:xfrm rot="16200000" flipH="1">
              <a:off x="5397129" y="2273943"/>
              <a:ext cx="478112" cy="48434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475F99C-E1ED-4B4D-BC6E-CDDC589C2385}"/>
                </a:ext>
              </a:extLst>
            </p:cNvPr>
            <p:cNvCxnSpPr>
              <a:stCxn id="36" idx="7"/>
              <a:endCxn id="34" idx="3"/>
            </p:cNvCxnSpPr>
            <p:nvPr/>
          </p:nvCxnSpPr>
          <p:spPr>
            <a:xfrm rot="5400000" flipH="1" flipV="1">
              <a:off x="5409431" y="3156148"/>
              <a:ext cx="465685" cy="4721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64">
              <a:extLst>
                <a:ext uri="{FF2B5EF4-FFF2-40B4-BE49-F238E27FC236}">
                  <a16:creationId xmlns:a16="http://schemas.microsoft.com/office/drawing/2014/main" id="{6E9ACD74-6C05-BD4F-B496-13DAB5E89D1D}"/>
                </a:ext>
              </a:extLst>
            </p:cNvPr>
            <p:cNvSpPr txBox="1"/>
            <p:nvPr/>
          </p:nvSpPr>
          <p:spPr>
            <a:xfrm>
              <a:off x="4418198" y="214951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99</a:t>
              </a:r>
            </a:p>
          </p:txBody>
        </p:sp>
        <p:sp>
          <p:nvSpPr>
            <p:cNvPr id="42" name="TextBox 65">
              <a:extLst>
                <a:ext uri="{FF2B5EF4-FFF2-40B4-BE49-F238E27FC236}">
                  <a16:creationId xmlns:a16="http://schemas.microsoft.com/office/drawing/2014/main" id="{073365FC-EB1D-E946-85D0-ED5CA136EE25}"/>
                </a:ext>
              </a:extLst>
            </p:cNvPr>
            <p:cNvSpPr txBox="1"/>
            <p:nvPr/>
          </p:nvSpPr>
          <p:spPr>
            <a:xfrm>
              <a:off x="5587465" y="2149514"/>
              <a:ext cx="585211" cy="401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</a:t>
              </a:r>
            </a:p>
          </p:txBody>
        </p:sp>
        <p:sp>
          <p:nvSpPr>
            <p:cNvPr id="43" name="TextBox 66">
              <a:extLst>
                <a:ext uri="{FF2B5EF4-FFF2-40B4-BE49-F238E27FC236}">
                  <a16:creationId xmlns:a16="http://schemas.microsoft.com/office/drawing/2014/main" id="{43660496-09B9-D24D-B9D7-73C5A0430448}"/>
                </a:ext>
              </a:extLst>
            </p:cNvPr>
            <p:cNvSpPr txBox="1"/>
            <p:nvPr/>
          </p:nvSpPr>
          <p:spPr>
            <a:xfrm>
              <a:off x="4320759" y="3243103"/>
              <a:ext cx="585211" cy="401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</a:t>
              </a:r>
            </a:p>
          </p:txBody>
        </p:sp>
        <p:sp>
          <p:nvSpPr>
            <p:cNvPr id="44" name="TextBox 67">
              <a:extLst>
                <a:ext uri="{FF2B5EF4-FFF2-40B4-BE49-F238E27FC236}">
                  <a16:creationId xmlns:a16="http://schemas.microsoft.com/office/drawing/2014/main" id="{09AA0813-6F5D-FD4D-AC4D-975138579299}"/>
                </a:ext>
              </a:extLst>
            </p:cNvPr>
            <p:cNvSpPr txBox="1"/>
            <p:nvPr/>
          </p:nvSpPr>
          <p:spPr>
            <a:xfrm>
              <a:off x="5295148" y="3114947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99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965391-8270-0F43-A7B6-A66901F6277A}"/>
                </a:ext>
              </a:extLst>
            </p:cNvPr>
            <p:cNvCxnSpPr>
              <a:stCxn id="33" idx="4"/>
              <a:endCxn id="36" idx="0"/>
            </p:cNvCxnSpPr>
            <p:nvPr/>
          </p:nvCxnSpPr>
          <p:spPr>
            <a:xfrm rot="16200000" flipH="1">
              <a:off x="4607420" y="2944974"/>
              <a:ext cx="1180579" cy="1218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69">
              <a:extLst>
                <a:ext uri="{FF2B5EF4-FFF2-40B4-BE49-F238E27FC236}">
                  <a16:creationId xmlns:a16="http://schemas.microsoft.com/office/drawing/2014/main" id="{D13F558E-9E87-164C-80C9-52709E876D9D}"/>
                </a:ext>
              </a:extLst>
            </p:cNvPr>
            <p:cNvSpPr txBox="1"/>
            <p:nvPr/>
          </p:nvSpPr>
          <p:spPr>
            <a:xfrm>
              <a:off x="5118611" y="264271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1D97206-CB16-6647-A7A6-003BCB4CA179}"/>
                </a:ext>
              </a:extLst>
            </p:cNvPr>
            <p:cNvSpPr/>
            <p:nvPr/>
          </p:nvSpPr>
          <p:spPr>
            <a:xfrm>
              <a:off x="4651204" y="2339343"/>
              <a:ext cx="463659" cy="533107"/>
            </a:xfrm>
            <a:custGeom>
              <a:avLst/>
              <a:gdLst>
                <a:gd name="connsiteX0" fmla="*/ 320261 w 362595"/>
                <a:gd name="connsiteY0" fmla="*/ 0 h 408609"/>
                <a:gd name="connsiteX1" fmla="*/ 309218 w 362595"/>
                <a:gd name="connsiteY1" fmla="*/ 265043 h 408609"/>
                <a:gd name="connsiteX2" fmla="*/ 0 w 362595"/>
                <a:gd name="connsiteY2" fmla="*/ 408609 h 408609"/>
                <a:gd name="connsiteX3" fmla="*/ 0 w 362595"/>
                <a:gd name="connsiteY3" fmla="*/ 408609 h 40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595" h="408609">
                  <a:moveTo>
                    <a:pt x="320261" y="0"/>
                  </a:moveTo>
                  <a:cubicBezTo>
                    <a:pt x="341428" y="98471"/>
                    <a:pt x="362595" y="196942"/>
                    <a:pt x="309218" y="265043"/>
                  </a:cubicBezTo>
                  <a:cubicBezTo>
                    <a:pt x="255841" y="333145"/>
                    <a:pt x="0" y="408609"/>
                    <a:pt x="0" y="408609"/>
                  </a:cubicBezTo>
                  <a:lnTo>
                    <a:pt x="0" y="408609"/>
                  </a:lnTo>
                </a:path>
              </a:pathLst>
            </a:cu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/>
            </a:p>
          </p:txBody>
        </p:sp>
        <p:sp>
          <p:nvSpPr>
            <p:cNvPr id="48" name="TextBox 85">
              <a:extLst>
                <a:ext uri="{FF2B5EF4-FFF2-40B4-BE49-F238E27FC236}">
                  <a16:creationId xmlns:a16="http://schemas.microsoft.com/office/drawing/2014/main" id="{8B4807C2-A188-224C-A6BC-F9864249EE51}"/>
                </a:ext>
              </a:extLst>
            </p:cNvPr>
            <p:cNvSpPr txBox="1"/>
            <p:nvPr/>
          </p:nvSpPr>
          <p:spPr>
            <a:xfrm>
              <a:off x="4710515" y="272116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0190DD9-17AA-AA49-89DC-845E506B1066}"/>
                </a:ext>
              </a:extLst>
            </p:cNvPr>
            <p:cNvSpPr/>
            <p:nvPr/>
          </p:nvSpPr>
          <p:spPr>
            <a:xfrm>
              <a:off x="5470255" y="3232656"/>
              <a:ext cx="548388" cy="576333"/>
            </a:xfrm>
            <a:custGeom>
              <a:avLst/>
              <a:gdLst>
                <a:gd name="connsiteX0" fmla="*/ 386522 w 428855"/>
                <a:gd name="connsiteY0" fmla="*/ 0 h 441740"/>
                <a:gd name="connsiteX1" fmla="*/ 364435 w 428855"/>
                <a:gd name="connsiteY1" fmla="*/ 242957 h 441740"/>
                <a:gd name="connsiteX2" fmla="*/ 0 w 428855"/>
                <a:gd name="connsiteY2" fmla="*/ 441740 h 441740"/>
                <a:gd name="connsiteX3" fmla="*/ 0 w 428855"/>
                <a:gd name="connsiteY3" fmla="*/ 441740 h 44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855" h="441740">
                  <a:moveTo>
                    <a:pt x="386522" y="0"/>
                  </a:moveTo>
                  <a:cubicBezTo>
                    <a:pt x="407688" y="84667"/>
                    <a:pt x="428855" y="169334"/>
                    <a:pt x="364435" y="242957"/>
                  </a:cubicBezTo>
                  <a:cubicBezTo>
                    <a:pt x="300015" y="316580"/>
                    <a:pt x="0" y="441740"/>
                    <a:pt x="0" y="441740"/>
                  </a:cubicBezTo>
                  <a:lnTo>
                    <a:pt x="0" y="441740"/>
                  </a:lnTo>
                </a:path>
              </a:pathLst>
            </a:cu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/>
            </a:p>
          </p:txBody>
        </p:sp>
        <p:sp>
          <p:nvSpPr>
            <p:cNvPr id="50" name="TextBox 87">
              <a:extLst>
                <a:ext uri="{FF2B5EF4-FFF2-40B4-BE49-F238E27FC236}">
                  <a16:creationId xmlns:a16="http://schemas.microsoft.com/office/drawing/2014/main" id="{BB0AB580-A33F-FC4E-AF28-504E99908AD3}"/>
                </a:ext>
              </a:extLst>
            </p:cNvPr>
            <p:cNvSpPr txBox="1"/>
            <p:nvPr/>
          </p:nvSpPr>
          <p:spPr>
            <a:xfrm>
              <a:off x="5879781" y="341319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3C2E92-3041-EA48-9233-3C550728CF52}"/>
              </a:ext>
            </a:extLst>
          </p:cNvPr>
          <p:cNvGrpSpPr/>
          <p:nvPr/>
        </p:nvGrpSpPr>
        <p:grpSpPr>
          <a:xfrm>
            <a:off x="4710515" y="2458632"/>
            <a:ext cx="919717" cy="954567"/>
            <a:chOff x="4710515" y="2458632"/>
            <a:chExt cx="919717" cy="95456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5816F1-37D7-F44E-B640-EC63916FF106}"/>
                </a:ext>
              </a:extLst>
            </p:cNvPr>
            <p:cNvGrpSpPr/>
            <p:nvPr/>
          </p:nvGrpSpPr>
          <p:grpSpPr>
            <a:xfrm>
              <a:off x="4710515" y="2549624"/>
              <a:ext cx="834086" cy="863575"/>
              <a:chOff x="4710515" y="2549624"/>
              <a:chExt cx="834086" cy="863575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9281878-83A8-CF42-9656-2994AF3A3E84}"/>
                  </a:ext>
                </a:extLst>
              </p:cNvPr>
              <p:cNvCxnSpPr/>
              <p:nvPr/>
            </p:nvCxnSpPr>
            <p:spPr>
              <a:xfrm>
                <a:off x="4710515" y="3127605"/>
                <a:ext cx="314510" cy="28559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572D8E6-1D1A-A544-9170-1F268CB7C5B1}"/>
                  </a:ext>
                </a:extLst>
              </p:cNvPr>
              <p:cNvCxnSpPr/>
              <p:nvPr/>
            </p:nvCxnSpPr>
            <p:spPr>
              <a:xfrm flipV="1">
                <a:off x="5025025" y="2549624"/>
                <a:ext cx="0" cy="863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11E96F5-09F2-1043-AB84-13D071AEE846}"/>
                  </a:ext>
                </a:extLst>
              </p:cNvPr>
              <p:cNvCxnSpPr/>
              <p:nvPr/>
            </p:nvCxnSpPr>
            <p:spPr>
              <a:xfrm>
                <a:off x="5071999" y="2549624"/>
                <a:ext cx="472602" cy="32282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FA07DF-F8F1-B54A-BD6C-F5D1B942E574}"/>
                </a:ext>
              </a:extLst>
            </p:cNvPr>
            <p:cNvSpPr txBox="1"/>
            <p:nvPr/>
          </p:nvSpPr>
          <p:spPr>
            <a:xfrm>
              <a:off x="5326944" y="245863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E8F209C-6EE7-8A4E-B60B-6B299C3453B3}"/>
              </a:ext>
            </a:extLst>
          </p:cNvPr>
          <p:cNvSpPr txBox="1"/>
          <p:nvPr/>
        </p:nvSpPr>
        <p:spPr>
          <a:xfrm>
            <a:off x="6100399" y="367700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4E234D-09A9-2849-920B-F238A89F112A}"/>
              </a:ext>
            </a:extLst>
          </p:cNvPr>
          <p:cNvGrpSpPr/>
          <p:nvPr/>
        </p:nvGrpSpPr>
        <p:grpSpPr>
          <a:xfrm>
            <a:off x="7485686" y="1690688"/>
            <a:ext cx="2514682" cy="2323877"/>
            <a:chOff x="7485686" y="1690688"/>
            <a:chExt cx="2514682" cy="232387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15F9315-84FE-0642-8056-E1F08F1C6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7163" y="1690688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u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FD8F1CD-C9C7-3C46-B0BE-13DFBC393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6292" y="2573016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C8502E8-BE18-C247-B8B7-3446954D3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7203" y="2573016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s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C9421C8-D0D2-3A46-8A9E-6F97EA98E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9343" y="3442916"/>
              <a:ext cx="572453" cy="571649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v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ED6843F-9120-6346-9F9B-292898F2BD7E}"/>
                </a:ext>
              </a:extLst>
            </p:cNvPr>
            <p:cNvCxnSpPr>
              <a:stCxn id="65" idx="7"/>
              <a:endCxn id="63" idx="3"/>
            </p:cNvCxnSpPr>
            <p:nvPr/>
          </p:nvCxnSpPr>
          <p:spPr>
            <a:xfrm rot="5400000" flipH="1" flipV="1">
              <a:off x="8099354" y="2215091"/>
              <a:ext cx="478112" cy="4051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9230FE0-CA49-B244-89E5-3C318C74D6B4}"/>
                </a:ext>
              </a:extLst>
            </p:cNvPr>
            <p:cNvCxnSpPr>
              <a:stCxn id="65" idx="5"/>
              <a:endCxn id="66" idx="1"/>
            </p:cNvCxnSpPr>
            <p:nvPr/>
          </p:nvCxnSpPr>
          <p:spPr>
            <a:xfrm rot="16200000" flipH="1">
              <a:off x="8111657" y="3085114"/>
              <a:ext cx="465685" cy="4173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2322CD2-DA2B-1C49-B28E-D2EE31694794}"/>
                </a:ext>
              </a:extLst>
            </p:cNvPr>
            <p:cNvCxnSpPr>
              <a:stCxn id="63" idx="5"/>
              <a:endCxn id="64" idx="1"/>
            </p:cNvCxnSpPr>
            <p:nvPr/>
          </p:nvCxnSpPr>
          <p:spPr>
            <a:xfrm rot="16200000" flipH="1">
              <a:off x="8948899" y="2175504"/>
              <a:ext cx="478112" cy="48434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5E09391-ED33-5546-B490-ED69241C6C09}"/>
                </a:ext>
              </a:extLst>
            </p:cNvPr>
            <p:cNvCxnSpPr>
              <a:stCxn id="66" idx="7"/>
              <a:endCxn id="64" idx="3"/>
            </p:cNvCxnSpPr>
            <p:nvPr/>
          </p:nvCxnSpPr>
          <p:spPr>
            <a:xfrm rot="5400000" flipH="1" flipV="1">
              <a:off x="8961201" y="3057709"/>
              <a:ext cx="465685" cy="4721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15">
              <a:extLst>
                <a:ext uri="{FF2B5EF4-FFF2-40B4-BE49-F238E27FC236}">
                  <a16:creationId xmlns:a16="http://schemas.microsoft.com/office/drawing/2014/main" id="{FB189189-9056-0843-B179-23936A1B1351}"/>
                </a:ext>
              </a:extLst>
            </p:cNvPr>
            <p:cNvSpPr txBox="1"/>
            <p:nvPr/>
          </p:nvSpPr>
          <p:spPr>
            <a:xfrm>
              <a:off x="7557358" y="2028245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100(1)</a:t>
              </a:r>
            </a:p>
          </p:txBody>
        </p:sp>
        <p:sp>
          <p:nvSpPr>
            <p:cNvPr id="72" name="TextBox 16">
              <a:extLst>
                <a:ext uri="{FF2B5EF4-FFF2-40B4-BE49-F238E27FC236}">
                  <a16:creationId xmlns:a16="http://schemas.microsoft.com/office/drawing/2014/main" id="{9C034F62-53AA-C04F-892C-A532B4ACD5B5}"/>
                </a:ext>
              </a:extLst>
            </p:cNvPr>
            <p:cNvSpPr txBox="1"/>
            <p:nvPr/>
          </p:nvSpPr>
          <p:spPr>
            <a:xfrm>
              <a:off x="9139235" y="2051076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100(1)</a:t>
              </a:r>
            </a:p>
          </p:txBody>
        </p:sp>
        <p:sp>
          <p:nvSpPr>
            <p:cNvPr id="73" name="TextBox 17">
              <a:extLst>
                <a:ext uri="{FF2B5EF4-FFF2-40B4-BE49-F238E27FC236}">
                  <a16:creationId xmlns:a16="http://schemas.microsoft.com/office/drawing/2014/main" id="{967DA1DC-2781-4D4C-90A6-91317BB3BC3D}"/>
                </a:ext>
              </a:extLst>
            </p:cNvPr>
            <p:cNvSpPr txBox="1"/>
            <p:nvPr/>
          </p:nvSpPr>
          <p:spPr>
            <a:xfrm>
              <a:off x="7485686" y="3188576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100(1)</a:t>
              </a:r>
            </a:p>
          </p:txBody>
        </p:sp>
        <p:sp>
          <p:nvSpPr>
            <p:cNvPr id="74" name="TextBox 18">
              <a:extLst>
                <a:ext uri="{FF2B5EF4-FFF2-40B4-BE49-F238E27FC236}">
                  <a16:creationId xmlns:a16="http://schemas.microsoft.com/office/drawing/2014/main" id="{3E79655E-5728-9042-99B2-4CAA4AB1C028}"/>
                </a:ext>
              </a:extLst>
            </p:cNvPr>
            <p:cNvSpPr txBox="1"/>
            <p:nvPr/>
          </p:nvSpPr>
          <p:spPr>
            <a:xfrm>
              <a:off x="9060137" y="3240198"/>
              <a:ext cx="861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100(1)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41A3AA6-A72C-0947-AE50-778A0781C1AB}"/>
                </a:ext>
              </a:extLst>
            </p:cNvPr>
            <p:cNvCxnSpPr>
              <a:stCxn id="63" idx="4"/>
              <a:endCxn id="66" idx="0"/>
            </p:cNvCxnSpPr>
            <p:nvPr/>
          </p:nvCxnSpPr>
          <p:spPr>
            <a:xfrm rot="16200000" flipH="1">
              <a:off x="8159191" y="2846535"/>
              <a:ext cx="1180579" cy="121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47">
              <a:extLst>
                <a:ext uri="{FF2B5EF4-FFF2-40B4-BE49-F238E27FC236}">
                  <a16:creationId xmlns:a16="http://schemas.microsoft.com/office/drawing/2014/main" id="{82E1921A-00A9-0546-9AA3-EEFB75CEF06D}"/>
                </a:ext>
              </a:extLst>
            </p:cNvPr>
            <p:cNvSpPr txBox="1"/>
            <p:nvPr/>
          </p:nvSpPr>
          <p:spPr>
            <a:xfrm>
              <a:off x="8670381" y="2544277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1(0)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01E84D7-F714-C645-B569-1E2D598FBACC}"/>
              </a:ext>
            </a:extLst>
          </p:cNvPr>
          <p:cNvSpPr txBox="1"/>
          <p:nvPr/>
        </p:nvSpPr>
        <p:spPr>
          <a:xfrm>
            <a:off x="7792298" y="4241526"/>
            <a:ext cx="2255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Improved flow f’</a:t>
            </a:r>
          </a:p>
          <a:p>
            <a:r>
              <a:rPr lang="en-US" sz="2400" dirty="0"/>
              <a:t>v(f) increases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3445F-CC62-694B-8C2F-921BB9B761DE}"/>
              </a:ext>
            </a:extLst>
          </p:cNvPr>
          <p:cNvSpPr txBox="1"/>
          <p:nvPr/>
        </p:nvSpPr>
        <p:spPr>
          <a:xfrm>
            <a:off x="559873" y="5472999"/>
            <a:ext cx="1091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 200 iterations in the worst case!  Worst case run time: O(</a:t>
            </a:r>
            <a:r>
              <a:rPr lang="en-US" sz="2400" dirty="0" err="1"/>
              <a:t>mC</a:t>
            </a:r>
            <a:r>
              <a:rPr lang="en-US" sz="2400" dirty="0"/>
              <a:t>), slow when C &gt;&gt; m.</a:t>
            </a:r>
          </a:p>
        </p:txBody>
      </p:sp>
    </p:spTree>
    <p:extLst>
      <p:ext uri="{BB962C8B-B14F-4D97-AF65-F5344CB8AC3E}">
        <p14:creationId xmlns:p14="http://schemas.microsoft.com/office/powerpoint/2010/main" val="229400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1" grpId="1"/>
      <p:bldP spid="77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FC62-63EC-1345-A482-5F00289C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62084-71C5-E347-9D4D-44D869EEE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0575"/>
          </a:xfrm>
        </p:spPr>
        <p:txBody>
          <a:bodyPr>
            <a:normAutofit/>
          </a:bodyPr>
          <a:lstStyle/>
          <a:p>
            <a:r>
              <a:rPr lang="en-US" dirty="0"/>
              <a:t>One often uses graphs to model transportation networks: edges carry some sort of traffic; nodes act as “switches” passing traffic between different edges</a:t>
            </a:r>
          </a:p>
          <a:p>
            <a:pPr lvl="1"/>
            <a:r>
              <a:rPr lang="en-US" dirty="0"/>
              <a:t>a highway system: edges -- highways, nodes -- interchanges (cities), </a:t>
            </a:r>
          </a:p>
          <a:p>
            <a:pPr lvl="1"/>
            <a:r>
              <a:rPr lang="en-US" dirty="0"/>
              <a:t>a computer network: edges -- links carrying packets, nodes -- switches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62816-D0E4-674C-B21B-DAB1B87D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114" y="3886200"/>
            <a:ext cx="2668857" cy="2674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38C043-4894-CB41-8133-511F182BEF59}"/>
              </a:ext>
            </a:extLst>
          </p:cNvPr>
          <p:cNvSpPr/>
          <p:nvPr/>
        </p:nvSpPr>
        <p:spPr>
          <a:xfrm>
            <a:off x="620485" y="4021137"/>
            <a:ext cx="750025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u="sng" dirty="0"/>
              <a:t>Definition 1</a:t>
            </a:r>
            <a:r>
              <a:rPr lang="en-US" sz="2200" dirty="0"/>
              <a:t> A </a:t>
            </a:r>
            <a:r>
              <a:rPr lang="en-US" sz="2200" i="1" dirty="0"/>
              <a:t>flow network </a:t>
            </a:r>
            <a:r>
              <a:rPr lang="en-US" sz="2200" dirty="0"/>
              <a:t>is a directed graph G=(V, E) with the following features:</a:t>
            </a:r>
          </a:p>
          <a:p>
            <a:pPr marL="514350" indent="-514350">
              <a:buAutoNum type="arabicParenR"/>
            </a:pPr>
            <a:r>
              <a:rPr lang="en-US" sz="2200" dirty="0"/>
              <a:t>associated with each edge e is a capacity, a non-negative number denoted as </a:t>
            </a:r>
            <a:r>
              <a:rPr lang="en-US" sz="2200" i="1" dirty="0" err="1"/>
              <a:t>c</a:t>
            </a:r>
            <a:r>
              <a:rPr lang="en-US" sz="2200" i="1" baseline="-25000" dirty="0" err="1"/>
              <a:t>e</a:t>
            </a:r>
            <a:r>
              <a:rPr lang="en-US" sz="2200" dirty="0"/>
              <a:t>;</a:t>
            </a:r>
          </a:p>
          <a:p>
            <a:pPr marL="514350" indent="-514350">
              <a:buAutoNum type="arabicParenR"/>
            </a:pPr>
            <a:r>
              <a:rPr lang="en-US" sz="2200" dirty="0"/>
              <a:t>there is a single source node </a:t>
            </a:r>
            <a:r>
              <a:rPr lang="en-US" sz="2200" i="1" dirty="0"/>
              <a:t>s</a:t>
            </a:r>
            <a:r>
              <a:rPr lang="en-US" sz="2200" dirty="0"/>
              <a:t> ∈ V;</a:t>
            </a:r>
          </a:p>
          <a:p>
            <a:pPr marL="514350" indent="-514350">
              <a:buAutoNum type="arabicParenR"/>
            </a:pPr>
            <a:r>
              <a:rPr lang="en-US" sz="2200" dirty="0"/>
              <a:t>there is a single sink node </a:t>
            </a:r>
            <a:r>
              <a:rPr lang="en-US" sz="2200" i="1" dirty="0"/>
              <a:t>t</a:t>
            </a:r>
            <a:r>
              <a:rPr lang="en-US" sz="2200" dirty="0"/>
              <a:t> ∈ V.</a:t>
            </a:r>
          </a:p>
          <a:p>
            <a:r>
              <a:rPr lang="en-US" sz="2200" dirty="0"/>
              <a:t>The other nodes than s and t are called internal nodes.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87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E349-5B90-6344-894E-0D14A6B2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Max-flow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B18CB-34E6-1F42-ACF2-0E5B85D68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</a:t>
            </a:r>
            <a:r>
              <a:rPr lang="zh-CN" altLang="en-US" dirty="0"/>
              <a:t> </a:t>
            </a:r>
            <a:r>
              <a:rPr lang="en-US" dirty="0"/>
              <a:t>choose augmenting paths with large bottleneck capacity</a:t>
            </a:r>
          </a:p>
          <a:p>
            <a:pPr lvl="1"/>
            <a:r>
              <a:rPr lang="en-US" dirty="0"/>
              <a:t>Augmentation increases the value of maximum flow by the bottleneck capacity of the augmenting path</a:t>
            </a:r>
          </a:p>
          <a:p>
            <a:pPr lvl="1"/>
            <a:r>
              <a:rPr lang="en-US" dirty="0"/>
              <a:t>However, to find the path with the largest bottleneck capacity is hard. </a:t>
            </a:r>
          </a:p>
          <a:p>
            <a:r>
              <a:rPr lang="en-US" dirty="0"/>
              <a:t>We will select a path with relatively large capacity, i.e., we maintain a scaling parameter </a:t>
            </a:r>
            <a:r>
              <a:rPr lang="en-US" dirty="0">
                <a:sym typeface="Symbol" pitchFamily="2" charset="2"/>
              </a:rPr>
              <a:t></a:t>
            </a:r>
            <a:r>
              <a:rPr lang="en-US" dirty="0"/>
              <a:t>, and look for paths that have bottleneck capacity of at least </a:t>
            </a:r>
            <a:r>
              <a:rPr lang="en-US" dirty="0">
                <a:sym typeface="Symbol" pitchFamily="2" charset="2"/>
              </a:rPr>
              <a:t>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5457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E349-5B90-6344-894E-0D14A6B2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Max-flow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6C6DDB-1405-2349-A1F7-1DC40E280C58}"/>
              </a:ext>
            </a:extLst>
          </p:cNvPr>
          <p:cNvSpPr/>
          <p:nvPr/>
        </p:nvSpPr>
        <p:spPr>
          <a:xfrm>
            <a:off x="609600" y="1562100"/>
            <a:ext cx="71199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Initially set f(e)=0 for all e in G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Set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to be the largest power of 2 that is smaller than C.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while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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1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pPr indent="457200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while there is a s-t path in G in the residue graph G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	let P be a simple path from s to t in the residue graph G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f’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Wingdings" pitchFamily="2" charset="2"/>
              </a:rPr>
              <a:t>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augment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(f, P)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Wingdings" pitchFamily="2" charset="2"/>
              </a:rPr>
              <a:t>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’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pPr marL="4572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G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Wingdings" pitchFamily="2" charset="2"/>
              </a:rPr>
              <a:t>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G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f’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        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Wingdings" pitchFamily="2" charset="2"/>
              </a:rPr>
              <a:t>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/2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Return f;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C6DEB8-D826-9B4B-A0E1-BA76962DA415}"/>
              </a:ext>
            </a:extLst>
          </p:cNvPr>
          <p:cNvSpPr/>
          <p:nvPr/>
        </p:nvSpPr>
        <p:spPr>
          <a:xfrm>
            <a:off x="7729537" y="1546711"/>
            <a:ext cx="42957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G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): the subgraph of residual graph G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with capacity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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: any augmenting path in this subgraph has bottleneck capacity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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. 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Cambria" panose="02040503050406030204" pitchFamily="18" charset="0"/>
              <a:cs typeface="font33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=powers of 2, and decrease it by half if cannot find an augmenting path in G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).</a:t>
            </a:r>
            <a:endParaRPr lang="en-US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9DE8D-1EE7-CA4F-9AA1-E14B51463BB2}"/>
              </a:ext>
            </a:extLst>
          </p:cNvPr>
          <p:cNvSpPr/>
          <p:nvPr/>
        </p:nvSpPr>
        <p:spPr>
          <a:xfrm>
            <a:off x="4819649" y="3507109"/>
            <a:ext cx="69246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The number of iterations of the outer loop is at most 1+ 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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log</a:t>
            </a:r>
            <a:r>
              <a:rPr lang="en-US" baseline="-25000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C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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. 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Within each inner loop, the flow value increases by at least 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Symbol" pitchFamily="2" charset="2"/>
              </a:rPr>
              <a:t>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f be the flow at the end of each inner loop. The maximum flow in the network has a value at most v(f)+m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, because the remaining capacity for each edge is at most  after the inner loop.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7DFF7-D346-114E-9D08-2136F020C12B}"/>
              </a:ext>
            </a:extLst>
          </p:cNvPr>
          <p:cNvSpPr/>
          <p:nvPr/>
        </p:nvSpPr>
        <p:spPr>
          <a:xfrm>
            <a:off x="4169569" y="5190510"/>
            <a:ext cx="7855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Corollary.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The number of augmentations in the scaling phase is at most 2m.</a:t>
            </a:r>
            <a:endParaRPr lang="en-US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Proof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: in last scaling phase,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’=2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. Let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be the flow at the end of the last phase, the maximum value flow f* is v(f*)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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v(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)+m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’= v(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)+2m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. In the current scaling phase, each augmentation will increase the value of flow by at least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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, so there are at most 2m augmentations.</a:t>
            </a:r>
            <a:endParaRPr lang="en-US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85987-3C4C-AF44-B523-9E5577977E59}"/>
              </a:ext>
            </a:extLst>
          </p:cNvPr>
          <p:cNvSpPr txBox="1"/>
          <p:nvPr/>
        </p:nvSpPr>
        <p:spPr>
          <a:xfrm>
            <a:off x="395288" y="5190510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 time: O(m</a:t>
            </a:r>
            <a:r>
              <a:rPr lang="en-US" sz="2400" baseline="30000" dirty="0"/>
              <a:t>2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logC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</a:t>
            </a:r>
            <a:endParaRPr lang="en-US" sz="2400" baseline="30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FCC217-29CA-6845-90F8-B56EAE1EA172}"/>
              </a:ext>
            </a:extLst>
          </p:cNvPr>
          <p:cNvSpPr/>
          <p:nvPr/>
        </p:nvSpPr>
        <p:spPr>
          <a:xfrm>
            <a:off x="107157" y="5925820"/>
            <a:ext cx="3948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When C &gt;&gt; m, much faster than O(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mC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).</a:t>
            </a:r>
            <a:endParaRPr lang="en-US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128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6DC3-FE9B-6048-A1B8-B7B8BBA4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Bipartite Matching Problem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D1581-03BF-EB4D-8D11-B44D42127DF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57514" y="1576388"/>
            <a:ext cx="2900998" cy="454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15920D-AA90-F144-9661-E73F642644A5}"/>
              </a:ext>
            </a:extLst>
          </p:cNvPr>
          <p:cNvSpPr txBox="1"/>
          <p:nvPr/>
        </p:nvSpPr>
        <p:spPr>
          <a:xfrm>
            <a:off x="423863" y="1447801"/>
            <a:ext cx="64912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Bipartite graph</a:t>
            </a:r>
            <a:r>
              <a:rPr lang="en-US" sz="2000" dirty="0"/>
              <a:t>: a graph whose vertices can be divided into two independent sets, U and V such that every edge (u, v) either connects a vertex from U to V or a vertex from V to U.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 matching in a Bipartite graph</a:t>
            </a:r>
            <a:r>
              <a:rPr lang="en-US" sz="2000" dirty="0"/>
              <a:t>: a set of the edges chosen in such a way that no two edges share an endpoint.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Ex: to pair friends in a dancing party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Maximum matching</a:t>
            </a:r>
            <a:r>
              <a:rPr lang="en-US" sz="2000" dirty="0"/>
              <a:t>: a matching of maximum size (maximum number of edges).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If any edge is added to a max matching, it is no longer a matching.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There can be more than one maximum matchings for a given Bipartite Graph.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956345-970E-AC4C-9748-3BCF43498922}"/>
              </a:ext>
            </a:extLst>
          </p:cNvPr>
          <p:cNvSpPr/>
          <p:nvPr/>
        </p:nvSpPr>
        <p:spPr>
          <a:xfrm>
            <a:off x="423863" y="5541229"/>
            <a:ext cx="72383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Bipartite Matching Problem</a:t>
            </a:r>
            <a:r>
              <a:rPr lang="en-US" sz="2400" dirty="0"/>
              <a:t>: Given a bipartite graph, find a maximum matching</a:t>
            </a:r>
            <a:r>
              <a:rPr lang="en-US" sz="2400" dirty="0">
                <a:effectLst/>
              </a:rPr>
              <a:t> in 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453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6DC3-FE9B-6048-A1B8-B7B8BBA4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Bipartite Matching Problem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956345-970E-AC4C-9748-3BCF43498922}"/>
              </a:ext>
            </a:extLst>
          </p:cNvPr>
          <p:cNvSpPr/>
          <p:nvPr/>
        </p:nvSpPr>
        <p:spPr>
          <a:xfrm>
            <a:off x="423863" y="1690688"/>
            <a:ext cx="6848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Bipartite Matching Problem</a:t>
            </a:r>
            <a:r>
              <a:rPr lang="en-US" sz="2400" dirty="0"/>
              <a:t>: Given a bipartite graph, find a maximum matching</a:t>
            </a:r>
            <a:r>
              <a:rPr lang="en-US" sz="2400" dirty="0">
                <a:effectLst/>
              </a:rPr>
              <a:t> in it.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AE103-AA2B-5B4E-BE10-ED8C613EB64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14710" y="2076449"/>
            <a:ext cx="6143943" cy="448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A5205-0847-F74A-BB4B-F01692A07783}"/>
              </a:ext>
            </a:extLst>
          </p:cNvPr>
          <p:cNvSpPr txBox="1"/>
          <p:nvPr/>
        </p:nvSpPr>
        <p:spPr>
          <a:xfrm>
            <a:off x="423863" y="2650273"/>
            <a:ext cx="57626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Theorem</a:t>
            </a:r>
            <a:r>
              <a:rPr lang="en-US" sz="2200" dirty="0"/>
              <a:t>. The size of the maximum matching in G is equal to the value of the maximum flow in G’; and the edges in such a matching in G are the edges that carry flow from s to t in G’.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2D588-E84B-2446-BEE0-62C3DB9E151C}"/>
              </a:ext>
            </a:extLst>
          </p:cNvPr>
          <p:cNvSpPr txBox="1"/>
          <p:nvPr/>
        </p:nvSpPr>
        <p:spPr>
          <a:xfrm>
            <a:off x="423863" y="4355157"/>
            <a:ext cx="598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Ford-Fulkerson algorithm to solve it.</a:t>
            </a:r>
          </a:p>
          <a:p>
            <a:endParaRPr lang="en-US" sz="2400" dirty="0"/>
          </a:p>
          <a:p>
            <a:r>
              <a:rPr lang="en-US" sz="2400" dirty="0"/>
              <a:t>G: |V|=2n, |E|=m </a:t>
            </a:r>
            <a:r>
              <a:rPr lang="en-US" sz="2400" dirty="0">
                <a:sym typeface="Wingdings" pitchFamily="2" charset="2"/>
              </a:rPr>
              <a:t> G’: |V|=2n+2, |E|=m+2n</a:t>
            </a:r>
            <a:endParaRPr lang="en-US" sz="2400" dirty="0"/>
          </a:p>
          <a:p>
            <a:r>
              <a:rPr lang="en-US" sz="2400" dirty="0"/>
              <a:t>Run time: O(n(</a:t>
            </a:r>
            <a:r>
              <a:rPr lang="en-US" sz="2400" dirty="0" err="1"/>
              <a:t>m+n</a:t>
            </a:r>
            <a:r>
              <a:rPr lang="en-US" sz="24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283215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FFC6-932F-5646-B24D-F2230F61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Circulation with supplies and demands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7F48-F553-464D-91D2-F73192AFA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1489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Definition</a:t>
            </a:r>
            <a:r>
              <a:rPr lang="en-US" sz="2400" dirty="0"/>
              <a:t> A directed graph G=(V,E) with </a:t>
            </a:r>
            <a:r>
              <a:rPr lang="en-US" sz="2400" i="1" dirty="0"/>
              <a:t>supplies and demands</a:t>
            </a:r>
            <a:r>
              <a:rPr lang="en-US" sz="2400" dirty="0"/>
              <a:t> is defined as a directed graph, with 1) edge capacities c(e), for each </a:t>
            </a:r>
            <a:r>
              <a:rPr lang="en-US" sz="2400" dirty="0" err="1"/>
              <a:t>e</a:t>
            </a:r>
            <a:r>
              <a:rPr lang="en-US" sz="2400" dirty="0" err="1">
                <a:sym typeface="Symbol" pitchFamily="2" charset="2"/>
              </a:rPr>
              <a:t></a:t>
            </a:r>
            <a:r>
              <a:rPr lang="en-US" sz="2400" dirty="0" err="1"/>
              <a:t>E</a:t>
            </a:r>
            <a:r>
              <a:rPr lang="en-US" sz="2400" dirty="0"/>
              <a:t>, and 2) node supply and demands d(v), </a:t>
            </a:r>
            <a:r>
              <a:rPr lang="en-US" sz="2400" dirty="0" err="1"/>
              <a:t>v</a:t>
            </a:r>
            <a:r>
              <a:rPr lang="en-US" sz="2400" dirty="0" err="1">
                <a:sym typeface="Symbol" pitchFamily="2" charset="2"/>
              </a:rPr>
              <a:t></a:t>
            </a:r>
            <a:r>
              <a:rPr lang="en-US" sz="2400" dirty="0" err="1"/>
              <a:t>V</a:t>
            </a:r>
            <a:r>
              <a:rPr lang="en-US" sz="2400" dirty="0"/>
              <a:t>: if d(v)=0, we call the node </a:t>
            </a:r>
            <a:r>
              <a:rPr lang="en-US" sz="2400" i="1" dirty="0"/>
              <a:t>transshipment</a:t>
            </a:r>
            <a:r>
              <a:rPr lang="en-US" sz="2400" dirty="0"/>
              <a:t>; if d(v) &gt; 0, we call it </a:t>
            </a:r>
            <a:r>
              <a:rPr lang="en-US" sz="2400" i="1" dirty="0"/>
              <a:t>demand</a:t>
            </a:r>
            <a:r>
              <a:rPr lang="en-US" sz="2400" dirty="0"/>
              <a:t>; if d(v) &lt; 0, we call it </a:t>
            </a:r>
            <a:r>
              <a:rPr lang="en-US" sz="2400" i="1" dirty="0"/>
              <a:t>supply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E6FF35-F3AC-BB4B-97F4-D5858F87EF69}"/>
                  </a:ext>
                </a:extLst>
              </p:cNvPr>
              <p:cNvSpPr txBox="1"/>
              <p:nvPr/>
            </p:nvSpPr>
            <p:spPr>
              <a:xfrm>
                <a:off x="838200" y="3314700"/>
                <a:ext cx="10277475" cy="1212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Definition</a:t>
                </a:r>
                <a:r>
                  <a:rPr lang="en-US" sz="2400" dirty="0"/>
                  <a:t> A </a:t>
                </a:r>
                <a:r>
                  <a:rPr lang="en-US" sz="2400" i="1" dirty="0"/>
                  <a:t>circulation</a:t>
                </a:r>
                <a:r>
                  <a:rPr lang="en-US" sz="2400" dirty="0"/>
                  <a:t> is a function that satisfies: 1) for each </a:t>
                </a:r>
                <a:r>
                  <a:rPr lang="en-US" sz="2400" dirty="0" err="1"/>
                  <a:t>e</a:t>
                </a:r>
                <a:r>
                  <a:rPr lang="en-US" sz="2400" dirty="0" err="1">
                    <a:sym typeface="Symbol" pitchFamily="2" charset="2"/>
                  </a:rPr>
                  <a:t></a:t>
                </a:r>
                <a:r>
                  <a:rPr lang="en-US" sz="2400" dirty="0" err="1"/>
                  <a:t>E</a:t>
                </a:r>
                <a:r>
                  <a:rPr lang="en-US" sz="2400" dirty="0"/>
                  <a:t>: 0 ≤ f(e) ≤ c(e) (capacity condition) and 2) for each </a:t>
                </a:r>
                <a:r>
                  <a:rPr lang="en-US" sz="2400" dirty="0" err="1"/>
                  <a:t>v</a:t>
                </a:r>
                <a:r>
                  <a:rPr lang="en-US" sz="2400" dirty="0" err="1">
                    <a:sym typeface="Symbol" pitchFamily="2" charset="2"/>
                  </a:rPr>
                  <a:t></a:t>
                </a:r>
                <a:r>
                  <a:rPr lang="en-US" sz="2400" dirty="0" err="1"/>
                  <a:t>V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(conservation condition.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E6FF35-F3AC-BB4B-97F4-D5858F87E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4700"/>
                <a:ext cx="10277475" cy="1212255"/>
              </a:xfrm>
              <a:prstGeom prst="rect">
                <a:avLst/>
              </a:prstGeom>
              <a:blipFill>
                <a:blip r:embed="rId2"/>
                <a:stretch>
                  <a:fillRect l="-864" t="-4167" r="-1358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E3CDA39-B58E-3348-BA6B-45D1C246B83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6425" y="4234855"/>
            <a:ext cx="6448425" cy="262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58D224-CB31-3D4A-9C13-974FA6DC313A}"/>
              </a:ext>
            </a:extLst>
          </p:cNvPr>
          <p:cNvSpPr/>
          <p:nvPr/>
        </p:nvSpPr>
        <p:spPr>
          <a:xfrm>
            <a:off x="838200" y="4616113"/>
            <a:ext cx="51768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Circulation problem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given (V, E, c, d), is there a feasible circulation?</a:t>
            </a:r>
            <a:endParaRPr lang="en-US" sz="24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6057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FFC6-932F-5646-B24D-F2230F61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Circulation with supplies and demands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3CDA39-B58E-3348-BA6B-45D1C246B83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7362" y="1461640"/>
            <a:ext cx="6448425" cy="262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58D224-CB31-3D4A-9C13-974FA6DC313A}"/>
              </a:ext>
            </a:extLst>
          </p:cNvPr>
          <p:cNvSpPr/>
          <p:nvPr/>
        </p:nvSpPr>
        <p:spPr>
          <a:xfrm>
            <a:off x="652463" y="1690688"/>
            <a:ext cx="5162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Circulation problem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given (V, E, c, d), is there a feasible circulation?</a:t>
            </a:r>
            <a:endParaRPr lang="en-US" sz="24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A9CD2-346F-2047-91A4-CFD2F230A2F5}"/>
              </a:ext>
            </a:extLst>
          </p:cNvPr>
          <p:cNvSpPr/>
          <p:nvPr/>
        </p:nvSpPr>
        <p:spPr>
          <a:xfrm>
            <a:off x="652463" y="2693085"/>
            <a:ext cx="5162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Lemma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(Necessary condition) if there is a feasible circulation with demands {d(v)}, then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  <a:sym typeface="Symbol" pitchFamily="2" charset="2"/>
              </a:rPr>
              <a:t></a:t>
            </a:r>
            <a:r>
              <a:rPr lang="en-US" sz="24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v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d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(v)=0.</a:t>
            </a:r>
            <a:endParaRPr lang="en-US" sz="24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A14D3-2D0E-D546-8C57-72A5C729EB7C}"/>
                  </a:ext>
                </a:extLst>
              </p:cNvPr>
              <p:cNvSpPr/>
              <p:nvPr/>
            </p:nvSpPr>
            <p:spPr>
              <a:xfrm>
                <a:off x="4225296" y="3626412"/>
                <a:ext cx="2684133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A14D3-2D0E-D546-8C57-72A5C729E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296" y="3626412"/>
                <a:ext cx="2684133" cy="378245"/>
              </a:xfrm>
              <a:prstGeom prst="rect">
                <a:avLst/>
              </a:prstGeom>
              <a:blipFill>
                <a:blip r:embed="rId3"/>
                <a:stretch>
                  <a:fillRect l="-47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43783C8-9CC5-8C49-8632-EC7BC169F39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9739" y="4164913"/>
            <a:ext cx="5486400" cy="2347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FBEC80-8CC7-7045-A9EA-D8F57B92101F}"/>
              </a:ext>
            </a:extLst>
          </p:cNvPr>
          <p:cNvSpPr/>
          <p:nvPr/>
        </p:nvSpPr>
        <p:spPr>
          <a:xfrm>
            <a:off x="185737" y="4040396"/>
            <a:ext cx="63915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Convert circulation problem into a maximum flow problem. Given G=(V,E), c and d, we build a flow network G’ by</a:t>
            </a:r>
            <a:endParaRPr lang="en-US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adding new source s and sink t;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for each v with d(v) &lt; 0, adding edge (s, v) with capacity -d(v);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for each v with d(v) &gt; 0, adding edge (v, t) with capacity d(v).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 </a:t>
            </a:r>
            <a:endParaRPr lang="en-US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0592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FFC6-932F-5646-B24D-F2230F61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Circulation with supplies and demands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3CDA39-B58E-3348-BA6B-45D1C246B83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3575" y="1418778"/>
            <a:ext cx="6448425" cy="262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3783C8-9CC5-8C49-8632-EC7BC169F39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7925" y="4041923"/>
            <a:ext cx="5663926" cy="247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E7CC0B-851F-1442-994F-B44CC9D4AEC9}"/>
                  </a:ext>
                </a:extLst>
              </p:cNvPr>
              <p:cNvSpPr/>
              <p:nvPr/>
            </p:nvSpPr>
            <p:spPr>
              <a:xfrm>
                <a:off x="515158" y="1767077"/>
                <a:ext cx="4942668" cy="2397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ea typeface="Cambria" panose="02040503050406030204" pitchFamily="18" charset="0"/>
                    <a:cs typeface="font33"/>
                  </a:rPr>
                  <a:t>Lemma </a:t>
                </a:r>
                <a:r>
                  <a:rPr lang="en-US" sz="2400" dirty="0">
                    <a:latin typeface="Times New Roman" panose="02020603050405020304" pitchFamily="18" charset="0"/>
                    <a:ea typeface="Cambria" panose="02040503050406030204" pitchFamily="18" charset="0"/>
                    <a:cs typeface="font33"/>
                  </a:rPr>
                  <a:t> Let D be the total demands in the graph: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font33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font33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mbria" panose="02040503050406030204" pitchFamily="18" charset="0"/>
                    <a:cs typeface="font33"/>
                  </a:rPr>
                  <a:t>, </a:t>
                </a:r>
                <a:r>
                  <a:rPr lang="en-US" sz="2400" dirty="0"/>
                  <a:t>The graph G has a feasible circulation with demands {d(v)}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the maximum s-t flow in G’ has value D (</a:t>
                </a:r>
                <a:r>
                  <a:rPr lang="en-US" sz="2400" i="1" dirty="0"/>
                  <a:t>saturated</a:t>
                </a:r>
                <a:r>
                  <a:rPr lang="en-US" sz="2400" dirty="0"/>
                  <a:t>).</a:t>
                </a:r>
                <a:r>
                  <a:rPr lang="en-US" sz="2400" dirty="0">
                    <a:latin typeface="Times New Roman" panose="02020603050405020304" pitchFamily="18" charset="0"/>
                    <a:ea typeface="Cambria" panose="02040503050406030204" pitchFamily="18" charset="0"/>
                    <a:cs typeface="font33"/>
                  </a:rPr>
                  <a:t> </a:t>
                </a:r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E7CC0B-851F-1442-994F-B44CC9D4A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58" y="1767077"/>
                <a:ext cx="4942668" cy="2397836"/>
              </a:xfrm>
              <a:prstGeom prst="rect">
                <a:avLst/>
              </a:prstGeom>
              <a:blipFill>
                <a:blip r:embed="rId4"/>
                <a:stretch>
                  <a:fillRect l="-3846" t="-8947" r="-3077" b="-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896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FFC6-932F-5646-B24D-F2230F61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Circulation </a:t>
            </a:r>
            <a:r>
              <a:rPr lang="en-US" dirty="0">
                <a:effectLst/>
              </a:rPr>
              <a:t>with lower bound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E7CC0B-851F-1442-994F-B44CC9D4AEC9}"/>
                  </a:ext>
                </a:extLst>
              </p:cNvPr>
              <p:cNvSpPr/>
              <p:nvPr/>
            </p:nvSpPr>
            <p:spPr>
              <a:xfrm>
                <a:off x="515157" y="1767077"/>
                <a:ext cx="11072005" cy="1581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Definition</a:t>
                </a:r>
                <a:r>
                  <a:rPr lang="en-US" sz="2400" dirty="0"/>
                  <a:t> A </a:t>
                </a:r>
                <a:r>
                  <a:rPr lang="en-US" sz="2400" i="1" dirty="0"/>
                  <a:t>circulation</a:t>
                </a:r>
                <a:r>
                  <a:rPr lang="en-US" sz="2400" dirty="0"/>
                  <a:t> </a:t>
                </a:r>
                <a:r>
                  <a:rPr lang="en-US" sz="2400" i="1" dirty="0"/>
                  <a:t>with lower bound </a:t>
                </a:r>
                <a:r>
                  <a:rPr lang="en-US" sz="2400" dirty="0"/>
                  <a:t>is a function that satisfies: 1) for each </a:t>
                </a:r>
                <a:r>
                  <a:rPr lang="en-US" sz="2400" dirty="0" err="1"/>
                  <a:t>e</a:t>
                </a:r>
                <a:r>
                  <a:rPr lang="en-US" sz="2400" dirty="0" err="1">
                    <a:sym typeface="Symbol" pitchFamily="2" charset="2"/>
                  </a:rPr>
                  <a:t></a:t>
                </a:r>
                <a:r>
                  <a:rPr lang="en-US" sz="2400" dirty="0" err="1"/>
                  <a:t>E</a:t>
                </a:r>
                <a:r>
                  <a:rPr lang="en-US" sz="2400" dirty="0"/>
                  <a:t>: l(e) ≤ f(e) ≤ c(e) (capacity condition) and 2) for each </a:t>
                </a:r>
                <a:r>
                  <a:rPr lang="en-US" sz="2400" dirty="0" err="1"/>
                  <a:t>v</a:t>
                </a:r>
                <a:r>
                  <a:rPr lang="en-US" sz="2400" dirty="0" err="1">
                    <a:sym typeface="Symbol" pitchFamily="2" charset="2"/>
                  </a:rPr>
                  <a:t></a:t>
                </a:r>
                <a:r>
                  <a:rPr lang="en-US" sz="2400" dirty="0" err="1"/>
                  <a:t>V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(conservation condition).</a:t>
                </a:r>
              </a:p>
              <a:p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E7CC0B-851F-1442-994F-B44CC9D4A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57" y="1767077"/>
                <a:ext cx="11072005" cy="1581587"/>
              </a:xfrm>
              <a:prstGeom prst="rect">
                <a:avLst/>
              </a:prstGeom>
              <a:blipFill>
                <a:blip r:embed="rId2"/>
                <a:stretch>
                  <a:fillRect l="-80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2FA7384-A81F-1949-9353-FBA84F9B2392}"/>
              </a:ext>
            </a:extLst>
          </p:cNvPr>
          <p:cNvSpPr/>
          <p:nvPr/>
        </p:nvSpPr>
        <p:spPr>
          <a:xfrm>
            <a:off x="515157" y="2963388"/>
            <a:ext cx="10514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Circulation problem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given (V, E, c, l, d), is there a feasible circulation?</a:t>
            </a:r>
            <a:endParaRPr lang="en-US" sz="24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DA0A0-B914-E042-9C5A-508340295636}"/>
              </a:ext>
            </a:extLst>
          </p:cNvPr>
          <p:cNvSpPr/>
          <p:nvPr/>
        </p:nvSpPr>
        <p:spPr>
          <a:xfrm>
            <a:off x="515157" y="3495142"/>
            <a:ext cx="10643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Solution: convert circulation with lower bound problem into a circulation problem (i.e., modeling lower bound by demands).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4ACE2-DA4D-4B48-8947-AA06BE9DE24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2287" y="4396228"/>
            <a:ext cx="8607425" cy="2337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6523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F0F4-8017-BA40-BB66-1CC9DB77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Survey design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81E337-18A8-494E-A97B-75F8CFBD5DEB}"/>
              </a:ext>
            </a:extLst>
          </p:cNvPr>
          <p:cNvSpPr/>
          <p:nvPr/>
        </p:nvSpPr>
        <p:spPr>
          <a:xfrm>
            <a:off x="319088" y="1403301"/>
            <a:ext cx="113109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Design survey asking n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consumers about n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products.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We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an only survey consumer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about product j if they own it.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We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sk consumer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between c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and c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i'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questions, each for a different product, and ask between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p</a:t>
            </a:r>
            <a:r>
              <a:rPr lang="en-US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j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and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p</a:t>
            </a:r>
            <a:r>
              <a:rPr lang="en-US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j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'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consumers about product j.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Goal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design a survey that meets these specifics, if possible.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74DD1-B20B-F842-833B-7A3765D691E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3700" y="2828876"/>
            <a:ext cx="5326062" cy="384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81FADE-3C55-8C45-8EEC-2E09F8C30CFA}"/>
              </a:ext>
            </a:extLst>
          </p:cNvPr>
          <p:cNvSpPr/>
          <p:nvPr/>
        </p:nvSpPr>
        <p:spPr>
          <a:xfrm>
            <a:off x="319088" y="260287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Special case: when c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= c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i'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= p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= p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i'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= 1, the problem can be formulated as a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bipartite matching problem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76BB1-274F-A142-94DD-D896A40F0591}"/>
              </a:ext>
            </a:extLst>
          </p:cNvPr>
          <p:cNvSpPr/>
          <p:nvPr/>
        </p:nvSpPr>
        <p:spPr>
          <a:xfrm>
            <a:off x="347667" y="3733611"/>
            <a:ext cx="62531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Solution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Formulated as a circulation problem with lower bounds: include an edge (</a:t>
            </a: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, j) if consumer j owns product </a:t>
            </a: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, a circulation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  <a:sym typeface="Wingdings" pitchFamily="2" charset="2"/>
              </a:rPr>
              <a:t>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feasible survey design</a:t>
            </a:r>
            <a:r>
              <a:rPr lang="en-US" sz="2000" dirty="0">
                <a:effectLst/>
                <a:latin typeface="ComicSansMS" panose="030F0702030302020204" pitchFamily="66" charset="0"/>
                <a:ea typeface="Cambria" panose="02040503050406030204" pitchFamily="18" charset="0"/>
                <a:cs typeface="ComicSansMS" panose="030F0702030302020204" pitchFamily="66" charset="0"/>
              </a:rPr>
              <a:t>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5BEB-4490-EB4C-ACDC-18E000F7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Image Segmentation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8A4B92-2E7A-7E48-9707-70063907CFF8}"/>
              </a:ext>
            </a:extLst>
          </p:cNvPr>
          <p:cNvSpPr/>
          <p:nvPr/>
        </p:nvSpPr>
        <p:spPr>
          <a:xfrm>
            <a:off x="838200" y="1475632"/>
            <a:ext cx="10515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To divide image into coherent regions, e.g., three people standing in front of complex background scene, to identify each person as a coherent object.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Problem formulation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foreground / background segmentation.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label each pixel in picture as belonging to foreground or background.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V = set of pixels, E = pairs of neighboring pixels.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a</a:t>
            </a:r>
            <a:r>
              <a:rPr lang="en-US" sz="2000" baseline="-25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≥ 0 is likelihood pixel </a:t>
            </a: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in foreground; b</a:t>
            </a:r>
            <a:r>
              <a:rPr lang="en-US" sz="2000" baseline="-25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≥ 0 is likelihood pixel </a:t>
            </a: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in background.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p</a:t>
            </a:r>
            <a:r>
              <a:rPr lang="en-US" sz="2000" baseline="-25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ij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≥ 0 is separation penalty for labeling one of two neighboring pixels </a:t>
            </a: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and j as foreground, and the other as background.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Goals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1) 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Accuracy: if </a:t>
            </a: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a</a:t>
            </a:r>
            <a:r>
              <a:rPr lang="en-US" sz="2000" baseline="-25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&gt; b</a:t>
            </a:r>
            <a:r>
              <a:rPr lang="en-US" sz="2000" baseline="-25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in isolation, prefer to label </a:t>
            </a: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in foreground.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2) Smoothness: if many neighbors of </a:t>
            </a: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are labeled foreground, we should be inclined to label </a:t>
            </a:r>
            <a:r>
              <a:rPr lang="en-US" sz="2000" dirty="0" err="1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as foreground.</a:t>
            </a:r>
            <a:endParaRPr lang="en-US" sz="20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 Problem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Given an image graph and (a, b, p), find a partition (A=foreground, B=background) that maximizes: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58128B-94D1-4942-9B4C-4D442E6E6D36}"/>
                  </a:ext>
                </a:extLst>
              </p:cNvPr>
              <p:cNvSpPr/>
              <p:nvPr/>
            </p:nvSpPr>
            <p:spPr>
              <a:xfrm>
                <a:off x="4540348" y="5601408"/>
                <a:ext cx="4168577" cy="797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𝑠𝑒𝑝𝑎𝑟𝑎𝑡𝑒𝑠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58128B-94D1-4942-9B4C-4D442E6E6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348" y="5601408"/>
                <a:ext cx="4168577" cy="797078"/>
              </a:xfrm>
              <a:prstGeom prst="rect">
                <a:avLst/>
              </a:prstGeom>
              <a:blipFill>
                <a:blip r:embed="rId2"/>
                <a:stretch>
                  <a:fillRect l="-17325"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288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4E84-B03D-9A4A-839A-7ACC4FE9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in flow networks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D5BEF-34BB-2241-8451-469DB97327B9}"/>
              </a:ext>
            </a:extLst>
          </p:cNvPr>
          <p:cNvSpPr txBox="1"/>
          <p:nvPr/>
        </p:nvSpPr>
        <p:spPr>
          <a:xfrm>
            <a:off x="413656" y="1690688"/>
            <a:ext cx="11310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Definition 2</a:t>
            </a:r>
            <a:r>
              <a:rPr lang="en-US" sz="2400" dirty="0"/>
              <a:t> In a flow network </a:t>
            </a:r>
            <a:r>
              <a:rPr lang="en-US" sz="2400" i="1" dirty="0"/>
              <a:t>G</a:t>
            </a:r>
            <a:r>
              <a:rPr lang="en-US" sz="2400" dirty="0"/>
              <a:t>, a </a:t>
            </a:r>
            <a:r>
              <a:rPr lang="en-US" sz="2400" i="1" dirty="0"/>
              <a:t>flow</a:t>
            </a:r>
            <a:r>
              <a:rPr lang="en-US" sz="2400" dirty="0"/>
              <a:t> is a function </a:t>
            </a:r>
            <a:r>
              <a:rPr lang="en-US" sz="2400" i="1" dirty="0"/>
              <a:t>f</a:t>
            </a:r>
            <a:r>
              <a:rPr lang="en-US" sz="2400" dirty="0"/>
              <a:t> that maps each edge </a:t>
            </a:r>
            <a:r>
              <a:rPr lang="en-US" sz="2400" i="1" dirty="0"/>
              <a:t>e</a:t>
            </a:r>
            <a:r>
              <a:rPr lang="en-US" sz="2400" dirty="0"/>
              <a:t> to a non-negative real number, f: E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R</a:t>
            </a:r>
            <a:r>
              <a:rPr lang="en-US" sz="2400" baseline="30000" dirty="0"/>
              <a:t>+</a:t>
            </a:r>
            <a:r>
              <a:rPr lang="en-US" sz="2400" dirty="0"/>
              <a:t>; the value f(e) intuitively represents the amount of </a:t>
            </a:r>
            <a:r>
              <a:rPr lang="en-US" sz="2400" i="1" dirty="0"/>
              <a:t>flow</a:t>
            </a:r>
            <a:r>
              <a:rPr lang="en-US" sz="2400" dirty="0"/>
              <a:t> carried by edge e. A flow must satisfy the following properties: </a:t>
            </a:r>
          </a:p>
          <a:p>
            <a:pPr marL="342900" lvl="0" indent="-342900">
              <a:buAutoNum type="arabicPeriod"/>
            </a:pPr>
            <a:r>
              <a:rPr lang="en-US" sz="2400" dirty="0"/>
              <a:t>(Capacity condition) for each e </a:t>
            </a:r>
            <a:r>
              <a:rPr lang="en-US" sz="2400" dirty="0">
                <a:sym typeface="Symbol" pitchFamily="2" charset="2"/>
              </a:rPr>
              <a:t></a:t>
            </a:r>
            <a:r>
              <a:rPr lang="en-US" sz="2400" dirty="0"/>
              <a:t> E, we have 0</a:t>
            </a:r>
            <a:r>
              <a:rPr lang="en-US" sz="2400" dirty="0">
                <a:sym typeface="Symbol" pitchFamily="2" charset="2"/>
              </a:rPr>
              <a:t></a:t>
            </a:r>
            <a:r>
              <a:rPr lang="en-US" sz="2400" dirty="0"/>
              <a:t>f(e)</a:t>
            </a:r>
            <a:r>
              <a:rPr lang="en-US" sz="2400" dirty="0">
                <a:sym typeface="Symbol" pitchFamily="2" charset="2"/>
              </a:rPr>
              <a:t></a:t>
            </a:r>
            <a:r>
              <a:rPr lang="en-US" sz="2400" i="1" dirty="0" err="1"/>
              <a:t>c</a:t>
            </a:r>
            <a:r>
              <a:rPr lang="en-US" sz="2400" i="1" baseline="-25000" dirty="0" err="1"/>
              <a:t>e</a:t>
            </a:r>
            <a:r>
              <a:rPr lang="en-US" sz="2400" dirty="0"/>
              <a:t>;</a:t>
            </a:r>
          </a:p>
          <a:p>
            <a:pPr marL="342900" lvl="0" indent="-342900">
              <a:buAutoNum type="arabicPeriod"/>
            </a:pPr>
            <a:r>
              <a:rPr lang="en-US" sz="2400" dirty="0"/>
              <a:t>(Conservation condition) for each node v other than s and t, we have </a:t>
            </a:r>
          </a:p>
          <a:p>
            <a:pPr lvl="0"/>
            <a:r>
              <a:rPr lang="en-US" sz="2400" dirty="0"/>
              <a:t>where In(v) and Out(v) represent the set of incoming and outgoing edges incident to v, respectively.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472C2C-40E5-0847-9AE5-09BC0B8281F5}"/>
                  </a:ext>
                </a:extLst>
              </p:cNvPr>
              <p:cNvSpPr txBox="1"/>
              <p:nvPr/>
            </p:nvSpPr>
            <p:spPr>
              <a:xfrm>
                <a:off x="495299" y="4509406"/>
                <a:ext cx="11146970" cy="1982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i="1" dirty="0"/>
                  <a:t>value</a:t>
                </a:r>
                <a:r>
                  <a:rPr lang="en-US" sz="2400" dirty="0"/>
                  <a:t> of a flow </a:t>
                </a:r>
                <a:r>
                  <a:rPr lang="en-US" sz="2400" i="1" dirty="0"/>
                  <a:t>f</a:t>
                </a:r>
                <a:r>
                  <a:rPr lang="en-US" sz="2400" dirty="0"/>
                  <a:t>, denoted by </a:t>
                </a:r>
                <a:r>
                  <a:rPr lang="en-US" sz="2400" i="1" dirty="0"/>
                  <a:t>v(f)</a:t>
                </a:r>
                <a:r>
                  <a:rPr lang="en-US" sz="2400" dirty="0"/>
                  <a:t>, is defined as the amount flow generated at </a:t>
                </a:r>
                <a:r>
                  <a:rPr lang="en-US" sz="2400" i="1" dirty="0"/>
                  <a:t>s</a:t>
                </a:r>
                <a:r>
                  <a:rPr lang="en-US" sz="2400" dirty="0"/>
                  <a:t>, which is equal to the flow entering </a:t>
                </a:r>
                <a:r>
                  <a:rPr lang="en-US" sz="2400" i="1" dirty="0"/>
                  <a:t>t</a:t>
                </a:r>
                <a:r>
                  <a:rPr lang="en-US" sz="2400" dirty="0"/>
                  <a:t>:</a:t>
                </a:r>
                <a:r>
                  <a:rPr lang="en-US" sz="24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effectLst/>
                            <a:latin typeface="Cambria Math" panose="02040503050406030204" pitchFamily="18" charset="0"/>
                          </a:rPr>
                          <m:t>f</m:t>
                        </m:r>
                      </m:e>
                    </m:d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𝑂𝑢𝑡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sz="2400" dirty="0">
                    <a:effectLst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𝐼𝑛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>
                    <a:effectLst/>
                  </a:rPr>
                  <a:t>. Note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𝑂𝑢𝑡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eqAr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𝑂𝑢𝑡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nary>
                      </m:e>
                    </m:nary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ffectLst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sz="2400" dirty="0">
                    <a:effectLst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𝐼𝑛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nary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𝐼𝑛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eqArr>
                          <m:eqArr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eqAr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𝑂𝑢𝑡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eqAr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𝐼𝑛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/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472C2C-40E5-0847-9AE5-09BC0B828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" y="4509406"/>
                <a:ext cx="11146970" cy="1982915"/>
              </a:xfrm>
              <a:prstGeom prst="rect">
                <a:avLst/>
              </a:prstGeom>
              <a:blipFill>
                <a:blip r:embed="rId2"/>
                <a:stretch>
                  <a:fillRect l="-4209" t="-10828" b="-35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6DACD9-E30A-E845-95F7-6E9B5F7C1485}"/>
                  </a:ext>
                </a:extLst>
              </p:cNvPr>
              <p:cNvSpPr txBox="1"/>
              <p:nvPr/>
            </p:nvSpPr>
            <p:spPr>
              <a:xfrm>
                <a:off x="9400839" y="2905196"/>
                <a:ext cx="2323074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𝑂𝑢𝑡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6DACD9-E30A-E845-95F7-6E9B5F7C1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839" y="2905196"/>
                <a:ext cx="2323074" cy="707886"/>
              </a:xfrm>
              <a:prstGeom prst="rect">
                <a:avLst/>
              </a:prstGeom>
              <a:blipFill>
                <a:blip r:embed="rId3"/>
                <a:stretch>
                  <a:fillRect l="-29891" t="-139286" r="-16848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553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5BEB-4490-EB4C-ACDC-18E000F7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Application: Image Segmentation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8A4B92-2E7A-7E48-9707-70063907CFF8}"/>
              </a:ext>
            </a:extLst>
          </p:cNvPr>
          <p:cNvSpPr/>
          <p:nvPr/>
        </p:nvSpPr>
        <p:spPr>
          <a:xfrm>
            <a:off x="838200" y="1475632"/>
            <a:ext cx="1051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 Problem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Given an image graph and (a, b, p), find a partition (A=foreground, B=background) that maximizes: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58128B-94D1-4942-9B4C-4D442E6E6D36}"/>
                  </a:ext>
                </a:extLst>
              </p:cNvPr>
              <p:cNvSpPr/>
              <p:nvPr/>
            </p:nvSpPr>
            <p:spPr>
              <a:xfrm>
                <a:off x="4397473" y="1829575"/>
                <a:ext cx="4168577" cy="797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𝑠𝑒𝑝𝑎𝑟𝑎𝑡𝑒𝑠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58128B-94D1-4942-9B4C-4D442E6E6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473" y="1829575"/>
                <a:ext cx="4168577" cy="797078"/>
              </a:xfrm>
              <a:prstGeom prst="rect">
                <a:avLst/>
              </a:prstGeom>
              <a:blipFill>
                <a:blip r:embed="rId2"/>
                <a:stretch>
                  <a:fillRect l="-17325" t="-119048" b="-158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2782223-FA74-914F-9085-0EE0F32EEB7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1400" y="3602243"/>
            <a:ext cx="6870600" cy="257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43C5D3-B386-1041-BE51-CE56B6957749}"/>
              </a:ext>
            </a:extLst>
          </p:cNvPr>
          <p:cNvSpPr txBox="1"/>
          <p:nvPr/>
        </p:nvSpPr>
        <p:spPr>
          <a:xfrm>
            <a:off x="776285" y="2610118"/>
            <a:ext cx="248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Equivalent to minimize: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7B6C04-4328-1E47-92B4-D5F5DB161C6B}"/>
                  </a:ext>
                </a:extLst>
              </p:cNvPr>
              <p:cNvSpPr/>
              <p:nvPr/>
            </p:nvSpPr>
            <p:spPr>
              <a:xfrm>
                <a:off x="3106836" y="2603830"/>
                <a:ext cx="4167744" cy="797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𝑠𝑒𝑝𝑎𝑟𝑎𝑡𝑒𝑠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7B6C04-4328-1E47-92B4-D5F5DB161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836" y="2603830"/>
                <a:ext cx="4167744" cy="797078"/>
              </a:xfrm>
              <a:prstGeom prst="rect">
                <a:avLst/>
              </a:prstGeom>
              <a:blipFill>
                <a:blip r:embed="rId4"/>
                <a:stretch>
                  <a:fillRect l="-17325"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5218FB4-3BE5-8542-BA40-3BC311BAC365}"/>
              </a:ext>
            </a:extLst>
          </p:cNvPr>
          <p:cNvSpPr/>
          <p:nvPr/>
        </p:nvSpPr>
        <p:spPr>
          <a:xfrm>
            <a:off x="142876" y="3563153"/>
            <a:ext cx="5543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Solution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Formulating it as a minimum cut problem: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G' = (V', E').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add source to correspond to foreground;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add sink to correspond to background;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use two anti-parallel edges instead of undirected edge.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2D0A26-25C8-8C4D-8900-971B4818C145}"/>
              </a:ext>
            </a:extLst>
          </p:cNvPr>
          <p:cNvSpPr/>
          <p:nvPr/>
        </p:nvSpPr>
        <p:spPr>
          <a:xfrm>
            <a:off x="142876" y="5750033"/>
            <a:ext cx="5178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Then the minimum cut (A,B) have the minimum score as indicated above.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9DC873-CC7B-9E41-A639-7F32192B74C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31501" y="4950757"/>
            <a:ext cx="155067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763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319-3168-3746-847C-47A793C2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Project selection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6541AD-831D-A947-A1F9-DF76F64B56DF}"/>
              </a:ext>
            </a:extLst>
          </p:cNvPr>
          <p:cNvSpPr/>
          <p:nvPr/>
        </p:nvSpPr>
        <p:spPr>
          <a:xfrm>
            <a:off x="528638" y="1516440"/>
            <a:ext cx="1111567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We are given a set of projects with prerequisites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1) Set P of possible projects. Project v has associated revenue p(v): some projects generate money: create interactive e-commerce interface, redesign web page; others cost money: upgrade computers, get site license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2) Set of prerequisites E. If (v, w) </a:t>
            </a:r>
            <a:r>
              <a:rPr lang="en-US" sz="2200" dirty="0">
                <a:latin typeface="Menlo Regular" panose="020B060903080402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∈</a:t>
            </a:r>
            <a:r>
              <a:rPr lang="en-US" sz="22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E, can't do project v and unless also do project w.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3) A subset of projects A </a:t>
            </a:r>
            <a:r>
              <a:rPr lang="en-US" sz="2200" dirty="0">
                <a:latin typeface="Menlo Regular" panose="020B060903080402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⊆</a:t>
            </a:r>
            <a:r>
              <a:rPr lang="en-US" sz="22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 P is feasible if the prerequisite of every project in A also belongs to A.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Goal</a:t>
            </a:r>
            <a:r>
              <a:rPr lang="en-US" sz="22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choose a feasible subset of projects to maximize revenue.</a:t>
            </a:r>
            <a:endParaRPr lang="en-US" sz="2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30F169-249E-8A41-896B-638A0FCCA3C7}"/>
              </a:ext>
            </a:extLst>
          </p:cNvPr>
          <p:cNvSpPr/>
          <p:nvPr/>
        </p:nvSpPr>
        <p:spPr>
          <a:xfrm>
            <a:off x="528638" y="4314360"/>
            <a:ext cx="4629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Problem formulation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build a prerequisite graph: each vertex represents a project; include an edge from v to w if can't do v without also doing w, then {v, w, x} is feasible subset of projects; {v, x} is infeasible subset of projects.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F42FD-E804-E949-98BF-97CDB3912BF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4130337"/>
            <a:ext cx="5486400" cy="241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319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319-3168-3746-847C-47A793C2E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54"/>
            <a:ext cx="10515600" cy="1325563"/>
          </a:xfrm>
        </p:spPr>
        <p:txBody>
          <a:bodyPr/>
          <a:lstStyle/>
          <a:p>
            <a:r>
              <a:rPr lang="en-US" dirty="0"/>
              <a:t>Application: Project selection 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30F169-249E-8A41-896B-638A0FCCA3C7}"/>
              </a:ext>
            </a:extLst>
          </p:cNvPr>
          <p:cNvSpPr/>
          <p:nvPr/>
        </p:nvSpPr>
        <p:spPr>
          <a:xfrm>
            <a:off x="528638" y="1499723"/>
            <a:ext cx="4629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Problem formulation</a:t>
            </a:r>
            <a:r>
              <a:rPr lang="en-US" sz="2000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build a prerequisite graph: each vertex represents a project; include an edge from v to w if can't do v without also doing w, then {v, w, x} is feasible subset of projects; {v, x} is infeasible subset of projects.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9237E-BC51-104B-B1E8-96A0C5B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0" y="1274183"/>
            <a:ext cx="6267450" cy="31791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C2C0A2-F41E-9C4A-97A9-E48420FE2D03}"/>
              </a:ext>
            </a:extLst>
          </p:cNvPr>
          <p:cNvSpPr/>
          <p:nvPr/>
        </p:nvSpPr>
        <p:spPr>
          <a:xfrm>
            <a:off x="528638" y="357616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Solution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: convert to a Minimum Cut Problem: constructing the flow network of G’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1) Assign capacity ∞ to all prerequisite edge.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2) Add two nodes s, t.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2) Add edge (s, v) with capacity p(v) if p(v) &gt; 0.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ComicSansMS" panose="030F0702030302020204" pitchFamily="66" charset="0"/>
              </a:rPr>
              <a:t>3) Add edge (v, t) with capacity –p(v) if p(v) &lt; 0.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7177F8-3EEB-8543-A092-0E394DF1D2BC}"/>
              </a:ext>
            </a:extLst>
          </p:cNvPr>
          <p:cNvSpPr/>
          <p:nvPr/>
        </p:nvSpPr>
        <p:spPr>
          <a:xfrm>
            <a:off x="5414963" y="4284996"/>
            <a:ext cx="66055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Theorem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The cut (A, B) in G’ is minimum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iff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A-{s} is the optimal set of projects.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AB850-1117-1C4C-8D2A-402836C87FBE}"/>
              </a:ext>
            </a:extLst>
          </p:cNvPr>
          <p:cNvSpPr/>
          <p:nvPr/>
        </p:nvSpPr>
        <p:spPr>
          <a:xfrm>
            <a:off x="5414963" y="4954631"/>
            <a:ext cx="66055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Proof: 1) infinite capacities on prerequisite edges (both in A or both in B ensure A-{s} a feasible subset of projects; and 2) the revenue is maximized because the capacity of the cut is minimized: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BEF4829-D401-0D47-A039-8D5241617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A284BEC-CB63-794E-9DBB-A5DBA8A65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B0263-94FE-CF42-8F0A-87EE7743F614}"/>
                  </a:ext>
                </a:extLst>
              </p:cNvPr>
              <p:cNvSpPr txBox="1"/>
              <p:nvPr/>
            </p:nvSpPr>
            <p:spPr>
              <a:xfrm>
                <a:off x="3998659" y="5901265"/>
                <a:ext cx="6813788" cy="70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CB0263-94FE-CF42-8F0A-87EE7743F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659" y="5901265"/>
                <a:ext cx="6813788" cy="703847"/>
              </a:xfrm>
              <a:prstGeom prst="rect">
                <a:avLst/>
              </a:prstGeom>
              <a:blipFill>
                <a:blip r:embed="rId3"/>
                <a:stretch>
                  <a:fillRect l="-186" t="-139286" r="-18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966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D0C3-A828-C243-B8DF-3466B3A7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Maximum-flow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2667-A406-4644-946E-02F9075CF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758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Maximum-flow problem</a:t>
            </a:r>
            <a:r>
              <a:rPr lang="en-US" dirty="0"/>
              <a:t>. Given a flow network, find a flow of maximum possible value.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5A2AC-547E-6A46-825A-884E6327AB60}"/>
              </a:ext>
            </a:extLst>
          </p:cNvPr>
          <p:cNvSpPr/>
          <p:nvPr/>
        </p:nvSpPr>
        <p:spPr>
          <a:xfrm>
            <a:off x="838200" y="2745791"/>
            <a:ext cx="9491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</a:rPr>
              <a:t>Intuition: we would like to push as much as flow from s to t.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F0E610-CB9E-1141-BFD2-7BD91FC3708A}"/>
              </a:ext>
            </a:extLst>
          </p:cNvPr>
          <p:cNvGrpSpPr/>
          <p:nvPr/>
        </p:nvGrpSpPr>
        <p:grpSpPr>
          <a:xfrm>
            <a:off x="1938337" y="3601368"/>
            <a:ext cx="2207902" cy="2274424"/>
            <a:chOff x="1938337" y="3601368"/>
            <a:chExt cx="2207902" cy="227442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4B3F33-07D1-8E45-8FD3-1A4752641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605" y="3601368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u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BC367A-EB5E-C24E-90CA-90DFFCF36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824" y="4464919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C766D2F-E28A-7242-9CD4-B26420F74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7" y="4464919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8454C78-1426-524D-B81F-1B3D3113D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443" y="5316308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v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79C2CC4-DDC3-E34B-998C-98C0056FDE1F}"/>
                </a:ext>
              </a:extLst>
            </p:cNvPr>
            <p:cNvCxnSpPr>
              <a:stCxn id="7" idx="7"/>
              <a:endCxn id="5" idx="3"/>
            </p:cNvCxnSpPr>
            <p:nvPr/>
          </p:nvCxnSpPr>
          <p:spPr>
            <a:xfrm rot="5400000" flipH="1" flipV="1">
              <a:off x="2376210" y="4115976"/>
              <a:ext cx="467937" cy="3938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E39D690-D68D-4549-BF87-12942BC7F9F1}"/>
                </a:ext>
              </a:extLst>
            </p:cNvPr>
            <p:cNvCxnSpPr>
              <a:stCxn id="7" idx="5"/>
              <a:endCxn id="8" idx="1"/>
            </p:cNvCxnSpPr>
            <p:nvPr/>
          </p:nvCxnSpPr>
          <p:spPr>
            <a:xfrm rot="16200000" flipH="1">
              <a:off x="2388211" y="4967525"/>
              <a:ext cx="455775" cy="4056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E7A6684-5ADB-8048-A93B-BB9AE1C79898}"/>
                </a:ext>
              </a:extLst>
            </p:cNvPr>
            <p:cNvCxnSpPr>
              <a:stCxn id="5" idx="5"/>
              <a:endCxn id="6" idx="1"/>
            </p:cNvCxnSpPr>
            <p:nvPr/>
          </p:nvCxnSpPr>
          <p:spPr>
            <a:xfrm rot="16200000" flipH="1">
              <a:off x="3201954" y="4077498"/>
              <a:ext cx="467937" cy="4707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EADDB3D-08F3-754F-896A-8F61CE0DD895}"/>
                </a:ext>
              </a:extLst>
            </p:cNvPr>
            <p:cNvCxnSpPr>
              <a:stCxn id="8" idx="7"/>
              <a:endCxn id="6" idx="3"/>
            </p:cNvCxnSpPr>
            <p:nvPr/>
          </p:nvCxnSpPr>
          <p:spPr>
            <a:xfrm rot="5400000" flipH="1" flipV="1">
              <a:off x="3213954" y="4940889"/>
              <a:ext cx="455775" cy="4589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12A1E288-7DD2-8B4D-94C3-ABE694686B89}"/>
                </a:ext>
              </a:extLst>
            </p:cNvPr>
            <p:cNvSpPr txBox="1"/>
            <p:nvPr/>
          </p:nvSpPr>
          <p:spPr>
            <a:xfrm>
              <a:off x="2252060" y="3954086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20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46DBB2B0-A906-D641-991A-927E9BF29855}"/>
                </a:ext>
              </a:extLst>
            </p:cNvPr>
            <p:cNvSpPr txBox="1"/>
            <p:nvPr/>
          </p:nvSpPr>
          <p:spPr>
            <a:xfrm>
              <a:off x="3501104" y="3954086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D8E5DA8C-C4CD-7A45-AFE5-F1781640E27E}"/>
                </a:ext>
              </a:extLst>
            </p:cNvPr>
            <p:cNvSpPr txBox="1"/>
            <p:nvPr/>
          </p:nvSpPr>
          <p:spPr>
            <a:xfrm>
              <a:off x="2252060" y="5024403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618240B2-D1EB-D74B-9C92-227C8521C2E3}"/>
                </a:ext>
              </a:extLst>
            </p:cNvPr>
            <p:cNvSpPr txBox="1"/>
            <p:nvPr/>
          </p:nvSpPr>
          <p:spPr>
            <a:xfrm>
              <a:off x="3311686" y="5117903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20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0200A49-F139-464E-B1E0-5818434EAFA1}"/>
                </a:ext>
              </a:extLst>
            </p:cNvPr>
            <p:cNvCxnSpPr>
              <a:stCxn id="5" idx="4"/>
              <a:endCxn id="8" idx="0"/>
            </p:cNvCxnSpPr>
            <p:nvPr/>
          </p:nvCxnSpPr>
          <p:spPr>
            <a:xfrm rot="16200000" flipH="1">
              <a:off x="2432005" y="4732659"/>
              <a:ext cx="1155456" cy="118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7">
              <a:extLst>
                <a:ext uri="{FF2B5EF4-FFF2-40B4-BE49-F238E27FC236}">
                  <a16:creationId xmlns:a16="http://schemas.microsoft.com/office/drawing/2014/main" id="{20ED8D83-CCD3-ED47-A0E7-3F74876C8FA5}"/>
                </a:ext>
              </a:extLst>
            </p:cNvPr>
            <p:cNvSpPr txBox="1"/>
            <p:nvPr/>
          </p:nvSpPr>
          <p:spPr>
            <a:xfrm>
              <a:off x="2932850" y="4436792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30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3C2EFCF-415D-7A49-94A2-5F529A556FFA}"/>
              </a:ext>
            </a:extLst>
          </p:cNvPr>
          <p:cNvGrpSpPr/>
          <p:nvPr/>
        </p:nvGrpSpPr>
        <p:grpSpPr>
          <a:xfrm>
            <a:off x="8160625" y="3468967"/>
            <a:ext cx="2207902" cy="2274423"/>
            <a:chOff x="6499410" y="3601366"/>
            <a:chExt cx="2207902" cy="22744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0E0C07-CF6E-CB4B-A6B2-8ED17FC15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78" y="3601366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u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30336E-190F-CD43-9A0A-29CE6D2BA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0897" y="4464917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78AA95-4481-704B-A26C-A4BADD335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410" y="4464917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D975B6-4503-414C-A93E-21D178623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8516" y="5316305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v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8D94AE9-4509-8447-B450-4177DFAA8CC7}"/>
                </a:ext>
              </a:extLst>
            </p:cNvPr>
            <p:cNvCxnSpPr>
              <a:stCxn id="20" idx="7"/>
              <a:endCxn id="18" idx="3"/>
            </p:cNvCxnSpPr>
            <p:nvPr/>
          </p:nvCxnSpPr>
          <p:spPr>
            <a:xfrm rot="5400000" flipH="1" flipV="1">
              <a:off x="6937283" y="4115974"/>
              <a:ext cx="467937" cy="393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7E6477-FA74-804C-B2A7-E8A6E1275A52}"/>
                </a:ext>
              </a:extLst>
            </p:cNvPr>
            <p:cNvCxnSpPr>
              <a:stCxn id="20" idx="5"/>
              <a:endCxn id="21" idx="1"/>
            </p:cNvCxnSpPr>
            <p:nvPr/>
          </p:nvCxnSpPr>
          <p:spPr>
            <a:xfrm rot="16200000" flipH="1">
              <a:off x="6949283" y="4967523"/>
              <a:ext cx="455775" cy="4056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D9C9C7-C0D4-C849-A964-5BD33152F97D}"/>
                </a:ext>
              </a:extLst>
            </p:cNvPr>
            <p:cNvCxnSpPr>
              <a:stCxn id="18" idx="5"/>
              <a:endCxn id="19" idx="1"/>
            </p:cNvCxnSpPr>
            <p:nvPr/>
          </p:nvCxnSpPr>
          <p:spPr>
            <a:xfrm rot="16200000" flipH="1">
              <a:off x="7763027" y="4077496"/>
              <a:ext cx="467937" cy="4707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0472AF1-4C80-C24E-8AA4-A6FC47F3AB69}"/>
                </a:ext>
              </a:extLst>
            </p:cNvPr>
            <p:cNvCxnSpPr>
              <a:stCxn id="21" idx="7"/>
              <a:endCxn id="19" idx="3"/>
            </p:cNvCxnSpPr>
            <p:nvPr/>
          </p:nvCxnSpPr>
          <p:spPr>
            <a:xfrm rot="5400000" flipH="1" flipV="1">
              <a:off x="7775026" y="4940886"/>
              <a:ext cx="455775" cy="4589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2FA551D6-22FA-214E-80FF-6F497582CFD4}"/>
                </a:ext>
              </a:extLst>
            </p:cNvPr>
            <p:cNvSpPr txBox="1"/>
            <p:nvPr/>
          </p:nvSpPr>
          <p:spPr>
            <a:xfrm>
              <a:off x="6741693" y="3925508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20</a:t>
              </a:r>
            </a:p>
          </p:txBody>
        </p:sp>
        <p:sp>
          <p:nvSpPr>
            <p:cNvPr id="27" name="TextBox 30">
              <a:extLst>
                <a:ext uri="{FF2B5EF4-FFF2-40B4-BE49-F238E27FC236}">
                  <a16:creationId xmlns:a16="http://schemas.microsoft.com/office/drawing/2014/main" id="{F32F6CE1-9D2A-5142-B9E3-A05260B6E05B}"/>
                </a:ext>
              </a:extLst>
            </p:cNvPr>
            <p:cNvSpPr txBox="1"/>
            <p:nvPr/>
          </p:nvSpPr>
          <p:spPr>
            <a:xfrm>
              <a:off x="8062176" y="3954084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28" name="TextBox 31">
              <a:extLst>
                <a:ext uri="{FF2B5EF4-FFF2-40B4-BE49-F238E27FC236}">
                  <a16:creationId xmlns:a16="http://schemas.microsoft.com/office/drawing/2014/main" id="{1C7E26B9-629D-F04A-B27A-62616B0FCF69}"/>
                </a:ext>
              </a:extLst>
            </p:cNvPr>
            <p:cNvSpPr txBox="1"/>
            <p:nvPr/>
          </p:nvSpPr>
          <p:spPr>
            <a:xfrm>
              <a:off x="6813133" y="5024401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29" name="TextBox 32">
              <a:extLst>
                <a:ext uri="{FF2B5EF4-FFF2-40B4-BE49-F238E27FC236}">
                  <a16:creationId xmlns:a16="http://schemas.microsoft.com/office/drawing/2014/main" id="{F41C6642-F064-2640-9F70-535F74078CAC}"/>
                </a:ext>
              </a:extLst>
            </p:cNvPr>
            <p:cNvSpPr txBox="1"/>
            <p:nvPr/>
          </p:nvSpPr>
          <p:spPr>
            <a:xfrm>
              <a:off x="7872758" y="5117901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0519A3A-F0B6-1442-9975-DEF78000516C}"/>
                </a:ext>
              </a:extLst>
            </p:cNvPr>
            <p:cNvCxnSpPr>
              <a:cxnSpLocks/>
              <a:stCxn id="18" idx="4"/>
              <a:endCxn id="21" idx="0"/>
            </p:cNvCxnSpPr>
            <p:nvPr/>
          </p:nvCxnSpPr>
          <p:spPr>
            <a:xfrm rot="16200000" flipH="1">
              <a:off x="6993077" y="4732657"/>
              <a:ext cx="1155456" cy="11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8">
              <a:extLst>
                <a:ext uri="{FF2B5EF4-FFF2-40B4-BE49-F238E27FC236}">
                  <a16:creationId xmlns:a16="http://schemas.microsoft.com/office/drawing/2014/main" id="{F90DB1DC-7680-044C-8567-82EF2BDC3266}"/>
                </a:ext>
              </a:extLst>
            </p:cNvPr>
            <p:cNvSpPr txBox="1"/>
            <p:nvPr/>
          </p:nvSpPr>
          <p:spPr>
            <a:xfrm>
              <a:off x="7493922" y="4477079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DFE6CA-6512-604F-9FD5-1A61497510FA}"/>
              </a:ext>
            </a:extLst>
          </p:cNvPr>
          <p:cNvGrpSpPr/>
          <p:nvPr/>
        </p:nvGrpSpPr>
        <p:grpSpPr>
          <a:xfrm>
            <a:off x="5137757" y="3515023"/>
            <a:ext cx="2207902" cy="2274423"/>
            <a:chOff x="6499410" y="3601366"/>
            <a:chExt cx="2207902" cy="227442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28CA15A-2280-B646-8FF9-A218F024F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78" y="3601366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u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55870BA-7157-574B-B459-17AFE68B3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0897" y="4464917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t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788AE04-7BA1-1346-BADD-24FEC3F2C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410" y="4464917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s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73DC77F-91F6-4F42-B3A7-F96675605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8516" y="5316305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v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8FCCC6E-D111-C84C-A08A-1BFACE53D759}"/>
                </a:ext>
              </a:extLst>
            </p:cNvPr>
            <p:cNvCxnSpPr>
              <a:stCxn id="56" idx="7"/>
              <a:endCxn id="54" idx="3"/>
            </p:cNvCxnSpPr>
            <p:nvPr/>
          </p:nvCxnSpPr>
          <p:spPr>
            <a:xfrm rot="5400000" flipH="1" flipV="1">
              <a:off x="6937283" y="4115974"/>
              <a:ext cx="467937" cy="393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9AD218F-495E-8743-9E01-1D64094D9931}"/>
                </a:ext>
              </a:extLst>
            </p:cNvPr>
            <p:cNvCxnSpPr>
              <a:stCxn id="56" idx="5"/>
              <a:endCxn id="57" idx="1"/>
            </p:cNvCxnSpPr>
            <p:nvPr/>
          </p:nvCxnSpPr>
          <p:spPr>
            <a:xfrm rot="16200000" flipH="1">
              <a:off x="6949283" y="4967523"/>
              <a:ext cx="455775" cy="4056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9800FA7-1F71-6E45-83DB-2AEBAF655AD8}"/>
                </a:ext>
              </a:extLst>
            </p:cNvPr>
            <p:cNvCxnSpPr>
              <a:stCxn id="54" idx="5"/>
              <a:endCxn id="55" idx="1"/>
            </p:cNvCxnSpPr>
            <p:nvPr/>
          </p:nvCxnSpPr>
          <p:spPr>
            <a:xfrm rot="16200000" flipH="1">
              <a:off x="7763027" y="4077496"/>
              <a:ext cx="467937" cy="4707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54842BC-60CD-BB41-9F04-CBB6005BCBE9}"/>
                </a:ext>
              </a:extLst>
            </p:cNvPr>
            <p:cNvCxnSpPr>
              <a:stCxn id="57" idx="7"/>
              <a:endCxn id="55" idx="3"/>
            </p:cNvCxnSpPr>
            <p:nvPr/>
          </p:nvCxnSpPr>
          <p:spPr>
            <a:xfrm rot="5400000" flipH="1" flipV="1">
              <a:off x="7775026" y="4940886"/>
              <a:ext cx="455775" cy="4589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9E99E161-D8D6-2041-ACE0-556CC489713D}"/>
                </a:ext>
              </a:extLst>
            </p:cNvPr>
            <p:cNvSpPr txBox="1"/>
            <p:nvPr/>
          </p:nvSpPr>
          <p:spPr>
            <a:xfrm>
              <a:off x="6741693" y="3925508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63" name="TextBox 30">
              <a:extLst>
                <a:ext uri="{FF2B5EF4-FFF2-40B4-BE49-F238E27FC236}">
                  <a16:creationId xmlns:a16="http://schemas.microsoft.com/office/drawing/2014/main" id="{8C15063D-6BE7-6844-8E8B-689D07B08358}"/>
                </a:ext>
              </a:extLst>
            </p:cNvPr>
            <p:cNvSpPr txBox="1"/>
            <p:nvPr/>
          </p:nvSpPr>
          <p:spPr>
            <a:xfrm>
              <a:off x="8062176" y="3954084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A5D3BDF0-8249-AB46-B3DF-44F1AA5C8CE5}"/>
                </a:ext>
              </a:extLst>
            </p:cNvPr>
            <p:cNvSpPr txBox="1"/>
            <p:nvPr/>
          </p:nvSpPr>
          <p:spPr>
            <a:xfrm>
              <a:off x="6813133" y="5024401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65" name="TextBox 32">
              <a:extLst>
                <a:ext uri="{FF2B5EF4-FFF2-40B4-BE49-F238E27FC236}">
                  <a16:creationId xmlns:a16="http://schemas.microsoft.com/office/drawing/2014/main" id="{5A52B20F-0627-CC43-B503-066EC0C925AB}"/>
                </a:ext>
              </a:extLst>
            </p:cNvPr>
            <p:cNvSpPr txBox="1"/>
            <p:nvPr/>
          </p:nvSpPr>
          <p:spPr>
            <a:xfrm>
              <a:off x="7872758" y="5117901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992CAA6-596C-164C-9D05-A16220DCBF38}"/>
                </a:ext>
              </a:extLst>
            </p:cNvPr>
            <p:cNvCxnSpPr>
              <a:cxnSpLocks/>
              <a:stCxn id="54" idx="4"/>
              <a:endCxn id="57" idx="0"/>
            </p:cNvCxnSpPr>
            <p:nvPr/>
          </p:nvCxnSpPr>
          <p:spPr>
            <a:xfrm rot="16200000" flipH="1">
              <a:off x="6993077" y="4732657"/>
              <a:ext cx="1155456" cy="11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48">
              <a:extLst>
                <a:ext uri="{FF2B5EF4-FFF2-40B4-BE49-F238E27FC236}">
                  <a16:creationId xmlns:a16="http://schemas.microsoft.com/office/drawing/2014/main" id="{3D00141E-1268-834A-A0FE-B83A5BD07169}"/>
                </a:ext>
              </a:extLst>
            </p:cNvPr>
            <p:cNvSpPr txBox="1"/>
            <p:nvPr/>
          </p:nvSpPr>
          <p:spPr>
            <a:xfrm>
              <a:off x="7493922" y="4477079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0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3243D23-F0A2-A743-B92C-1796E44CFB06}"/>
              </a:ext>
            </a:extLst>
          </p:cNvPr>
          <p:cNvSpPr txBox="1"/>
          <p:nvPr/>
        </p:nvSpPr>
        <p:spPr>
          <a:xfrm>
            <a:off x="5011764" y="3485038"/>
            <a:ext cx="5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156994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BA497-A461-EE40-94E9-11170A54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EBB47A-57FA-BA4B-A972-2603F83165E4}"/>
              </a:ext>
            </a:extLst>
          </p:cNvPr>
          <p:cNvSpPr/>
          <p:nvPr/>
        </p:nvSpPr>
        <p:spPr>
          <a:xfrm>
            <a:off x="539092" y="1414982"/>
            <a:ext cx="109585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Definition 3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. Given a flow network G and a flow f, a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residual network (or graph)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G</a:t>
            </a:r>
            <a:r>
              <a:rPr lang="en-US" sz="2000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with respect to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is defined as,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The set of vertices is the same as G;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 each edge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e=(</a:t>
            </a:r>
            <a:r>
              <a:rPr 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u,v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 G on which f(e) &lt; </a:t>
            </a:r>
            <a:r>
              <a:rPr 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c</a:t>
            </a:r>
            <a:r>
              <a:rPr lang="en-US" sz="20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, there are </a:t>
            </a:r>
            <a:r>
              <a:rPr lang="en-US" sz="2000" i="1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c</a:t>
            </a:r>
            <a:r>
              <a:rPr lang="en-US" sz="20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– f(e) “leftover” capacity; these edges are called the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forward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edges;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For each edge e=(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u,v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 in G on which f(e) &gt; 0, there are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f(e)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units of flow that we can “undo” (push backward) if we want to, thus we add an edge e’=(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v,u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) in G</a:t>
            </a:r>
            <a:r>
              <a:rPr lang="en-US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with a capacity of f(e); these edges are called the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backward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edges;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 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89B1F08-56E4-E540-8970-16DDB3F97C90}"/>
              </a:ext>
            </a:extLst>
          </p:cNvPr>
          <p:cNvGrpSpPr/>
          <p:nvPr/>
        </p:nvGrpSpPr>
        <p:grpSpPr>
          <a:xfrm>
            <a:off x="1924050" y="4189949"/>
            <a:ext cx="2207902" cy="2274424"/>
            <a:chOff x="1938337" y="3601368"/>
            <a:chExt cx="2207902" cy="2274424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24FCCA4-4903-1442-8342-F7B8B944F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605" y="3601368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u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2F13EF0-8CE0-4F46-899F-FDF3D5FA7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824" y="4464919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t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39BAA41-574D-E14E-8AE1-A26C20E70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7" y="4464919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4CA1C35-2AE3-C240-AF0E-BB2C017C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443" y="5316308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v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3FB6E16-624F-1340-8C28-D08B1C08AD51}"/>
                </a:ext>
              </a:extLst>
            </p:cNvPr>
            <p:cNvCxnSpPr>
              <a:stCxn id="54" idx="7"/>
              <a:endCxn id="52" idx="3"/>
            </p:cNvCxnSpPr>
            <p:nvPr/>
          </p:nvCxnSpPr>
          <p:spPr>
            <a:xfrm rot="5400000" flipH="1" flipV="1">
              <a:off x="2376210" y="4115976"/>
              <a:ext cx="467937" cy="3938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B0F9489-9935-F449-9A2F-4175A645A766}"/>
                </a:ext>
              </a:extLst>
            </p:cNvPr>
            <p:cNvCxnSpPr>
              <a:stCxn id="54" idx="5"/>
              <a:endCxn id="55" idx="1"/>
            </p:cNvCxnSpPr>
            <p:nvPr/>
          </p:nvCxnSpPr>
          <p:spPr>
            <a:xfrm rot="16200000" flipH="1">
              <a:off x="2388211" y="4967525"/>
              <a:ext cx="455775" cy="4056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A251E59-6B8C-5246-932D-BAEDF7A09527}"/>
                </a:ext>
              </a:extLst>
            </p:cNvPr>
            <p:cNvCxnSpPr>
              <a:stCxn id="52" idx="5"/>
              <a:endCxn id="53" idx="1"/>
            </p:cNvCxnSpPr>
            <p:nvPr/>
          </p:nvCxnSpPr>
          <p:spPr>
            <a:xfrm rot="16200000" flipH="1">
              <a:off x="3201954" y="4077498"/>
              <a:ext cx="467937" cy="4707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525A98-8CE9-BE43-A6C2-91471DFD022F}"/>
                </a:ext>
              </a:extLst>
            </p:cNvPr>
            <p:cNvCxnSpPr>
              <a:stCxn id="55" idx="7"/>
              <a:endCxn id="53" idx="3"/>
            </p:cNvCxnSpPr>
            <p:nvPr/>
          </p:nvCxnSpPr>
          <p:spPr>
            <a:xfrm rot="5400000" flipH="1" flipV="1">
              <a:off x="3213954" y="4940889"/>
              <a:ext cx="455775" cy="4589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5">
              <a:extLst>
                <a:ext uri="{FF2B5EF4-FFF2-40B4-BE49-F238E27FC236}">
                  <a16:creationId xmlns:a16="http://schemas.microsoft.com/office/drawing/2014/main" id="{92876AEA-D9C5-0444-A85A-0ED1739A601C}"/>
                </a:ext>
              </a:extLst>
            </p:cNvPr>
            <p:cNvSpPr txBox="1"/>
            <p:nvPr/>
          </p:nvSpPr>
          <p:spPr>
            <a:xfrm>
              <a:off x="2252060" y="3954086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20</a:t>
              </a:r>
            </a:p>
          </p:txBody>
        </p:sp>
        <p:sp>
          <p:nvSpPr>
            <p:cNvPr id="61" name="TextBox 16">
              <a:extLst>
                <a:ext uri="{FF2B5EF4-FFF2-40B4-BE49-F238E27FC236}">
                  <a16:creationId xmlns:a16="http://schemas.microsoft.com/office/drawing/2014/main" id="{1E7B563F-9DA5-CD43-9E73-50F245826A23}"/>
                </a:ext>
              </a:extLst>
            </p:cNvPr>
            <p:cNvSpPr txBox="1"/>
            <p:nvPr/>
          </p:nvSpPr>
          <p:spPr>
            <a:xfrm>
              <a:off x="3501104" y="3954086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62" name="TextBox 17">
              <a:extLst>
                <a:ext uri="{FF2B5EF4-FFF2-40B4-BE49-F238E27FC236}">
                  <a16:creationId xmlns:a16="http://schemas.microsoft.com/office/drawing/2014/main" id="{9E5B6FD3-A304-4145-8629-B28E7D77BCA3}"/>
                </a:ext>
              </a:extLst>
            </p:cNvPr>
            <p:cNvSpPr txBox="1"/>
            <p:nvPr/>
          </p:nvSpPr>
          <p:spPr>
            <a:xfrm>
              <a:off x="2252060" y="5024403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63" name="TextBox 18">
              <a:extLst>
                <a:ext uri="{FF2B5EF4-FFF2-40B4-BE49-F238E27FC236}">
                  <a16:creationId xmlns:a16="http://schemas.microsoft.com/office/drawing/2014/main" id="{65B3265A-2D29-BA43-B60F-E71574FE4EAE}"/>
                </a:ext>
              </a:extLst>
            </p:cNvPr>
            <p:cNvSpPr txBox="1"/>
            <p:nvPr/>
          </p:nvSpPr>
          <p:spPr>
            <a:xfrm>
              <a:off x="3311686" y="5117903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20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00325EE-65C1-3345-8C43-069C1DD4AD60}"/>
                </a:ext>
              </a:extLst>
            </p:cNvPr>
            <p:cNvCxnSpPr>
              <a:stCxn id="52" idx="4"/>
              <a:endCxn id="55" idx="0"/>
            </p:cNvCxnSpPr>
            <p:nvPr/>
          </p:nvCxnSpPr>
          <p:spPr>
            <a:xfrm rot="16200000" flipH="1">
              <a:off x="2432005" y="4732659"/>
              <a:ext cx="1155456" cy="118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47">
              <a:extLst>
                <a:ext uri="{FF2B5EF4-FFF2-40B4-BE49-F238E27FC236}">
                  <a16:creationId xmlns:a16="http://schemas.microsoft.com/office/drawing/2014/main" id="{814630B9-3590-0E4A-8629-EC6B0DB29185}"/>
                </a:ext>
              </a:extLst>
            </p:cNvPr>
            <p:cNvSpPr txBox="1"/>
            <p:nvPr/>
          </p:nvSpPr>
          <p:spPr>
            <a:xfrm>
              <a:off x="2932850" y="4436792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30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CA1ADBF-5FAB-1F46-8733-A71310912CFA}"/>
              </a:ext>
            </a:extLst>
          </p:cNvPr>
          <p:cNvGrpSpPr/>
          <p:nvPr/>
        </p:nvGrpSpPr>
        <p:grpSpPr>
          <a:xfrm>
            <a:off x="5123470" y="4103604"/>
            <a:ext cx="2207902" cy="2274423"/>
            <a:chOff x="6499410" y="3601366"/>
            <a:chExt cx="2207902" cy="2274423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8EB9B3C-4F61-934A-BA49-67610190F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78" y="3601366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u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D8C88C5-7F2E-2945-B71D-1C7C68693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0897" y="4464917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t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F96545D-70F7-C845-86D8-FCBB3D897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410" y="4464917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s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4EFE721-772A-2E43-92EA-9B29CF830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8516" y="5316305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v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8C87907-9A26-8D4B-986F-FF69D7196294}"/>
                </a:ext>
              </a:extLst>
            </p:cNvPr>
            <p:cNvCxnSpPr>
              <a:stCxn id="69" idx="7"/>
              <a:endCxn id="67" idx="3"/>
            </p:cNvCxnSpPr>
            <p:nvPr/>
          </p:nvCxnSpPr>
          <p:spPr>
            <a:xfrm rot="5400000" flipH="1" flipV="1">
              <a:off x="6937283" y="4115974"/>
              <a:ext cx="467937" cy="393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BB56778-E587-9D41-8332-3DB31AD3F3BA}"/>
                </a:ext>
              </a:extLst>
            </p:cNvPr>
            <p:cNvCxnSpPr>
              <a:stCxn id="69" idx="5"/>
              <a:endCxn id="70" idx="1"/>
            </p:cNvCxnSpPr>
            <p:nvPr/>
          </p:nvCxnSpPr>
          <p:spPr>
            <a:xfrm rot="16200000" flipH="1">
              <a:off x="6949283" y="4967523"/>
              <a:ext cx="455775" cy="4056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C5BB9F3-ACE4-8045-AFEF-A63C0110435D}"/>
                </a:ext>
              </a:extLst>
            </p:cNvPr>
            <p:cNvCxnSpPr>
              <a:stCxn id="67" idx="5"/>
              <a:endCxn id="68" idx="1"/>
            </p:cNvCxnSpPr>
            <p:nvPr/>
          </p:nvCxnSpPr>
          <p:spPr>
            <a:xfrm rot="16200000" flipH="1">
              <a:off x="7763027" y="4077496"/>
              <a:ext cx="467937" cy="4707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2904BE5-8281-9D42-82C7-EBD14BE659F9}"/>
                </a:ext>
              </a:extLst>
            </p:cNvPr>
            <p:cNvCxnSpPr>
              <a:stCxn id="70" idx="7"/>
              <a:endCxn id="68" idx="3"/>
            </p:cNvCxnSpPr>
            <p:nvPr/>
          </p:nvCxnSpPr>
          <p:spPr>
            <a:xfrm rot="5400000" flipH="1" flipV="1">
              <a:off x="7775026" y="4940886"/>
              <a:ext cx="455775" cy="45893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29">
              <a:extLst>
                <a:ext uri="{FF2B5EF4-FFF2-40B4-BE49-F238E27FC236}">
                  <a16:creationId xmlns:a16="http://schemas.microsoft.com/office/drawing/2014/main" id="{9C01C2FE-E0F9-A940-8220-7952AB252776}"/>
                </a:ext>
              </a:extLst>
            </p:cNvPr>
            <p:cNvSpPr txBox="1"/>
            <p:nvPr/>
          </p:nvSpPr>
          <p:spPr>
            <a:xfrm>
              <a:off x="6741693" y="3925508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76" name="TextBox 30">
              <a:extLst>
                <a:ext uri="{FF2B5EF4-FFF2-40B4-BE49-F238E27FC236}">
                  <a16:creationId xmlns:a16="http://schemas.microsoft.com/office/drawing/2014/main" id="{9648F75A-39A5-F340-B244-223BAE996212}"/>
                </a:ext>
              </a:extLst>
            </p:cNvPr>
            <p:cNvSpPr txBox="1"/>
            <p:nvPr/>
          </p:nvSpPr>
          <p:spPr>
            <a:xfrm>
              <a:off x="8062176" y="3954084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77" name="TextBox 31">
              <a:extLst>
                <a:ext uri="{FF2B5EF4-FFF2-40B4-BE49-F238E27FC236}">
                  <a16:creationId xmlns:a16="http://schemas.microsoft.com/office/drawing/2014/main" id="{649CEED1-C49E-2942-A032-3BE9D8D197A6}"/>
                </a:ext>
              </a:extLst>
            </p:cNvPr>
            <p:cNvSpPr txBox="1"/>
            <p:nvPr/>
          </p:nvSpPr>
          <p:spPr>
            <a:xfrm>
              <a:off x="6813133" y="5024401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78" name="TextBox 32">
              <a:extLst>
                <a:ext uri="{FF2B5EF4-FFF2-40B4-BE49-F238E27FC236}">
                  <a16:creationId xmlns:a16="http://schemas.microsoft.com/office/drawing/2014/main" id="{FF346F90-D58D-4E4D-A181-2E67EF66FC56}"/>
                </a:ext>
              </a:extLst>
            </p:cNvPr>
            <p:cNvSpPr txBox="1"/>
            <p:nvPr/>
          </p:nvSpPr>
          <p:spPr>
            <a:xfrm>
              <a:off x="7872758" y="5117901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677C27E-03E6-604F-A434-E8A70962DF16}"/>
                </a:ext>
              </a:extLst>
            </p:cNvPr>
            <p:cNvCxnSpPr>
              <a:cxnSpLocks/>
              <a:stCxn id="67" idx="4"/>
              <a:endCxn id="70" idx="0"/>
            </p:cNvCxnSpPr>
            <p:nvPr/>
          </p:nvCxnSpPr>
          <p:spPr>
            <a:xfrm rot="16200000" flipH="1">
              <a:off x="6993077" y="4732657"/>
              <a:ext cx="1155456" cy="1183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48">
              <a:extLst>
                <a:ext uri="{FF2B5EF4-FFF2-40B4-BE49-F238E27FC236}">
                  <a16:creationId xmlns:a16="http://schemas.microsoft.com/office/drawing/2014/main" id="{3812CA31-B13E-6E4F-B827-E79327C7A0FC}"/>
                </a:ext>
              </a:extLst>
            </p:cNvPr>
            <p:cNvSpPr txBox="1"/>
            <p:nvPr/>
          </p:nvSpPr>
          <p:spPr>
            <a:xfrm>
              <a:off x="7493922" y="4477079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0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44E075B-9A2F-7B4A-A82C-BE3EF8232818}"/>
              </a:ext>
            </a:extLst>
          </p:cNvPr>
          <p:cNvSpPr txBox="1"/>
          <p:nvPr/>
        </p:nvSpPr>
        <p:spPr>
          <a:xfrm>
            <a:off x="5123470" y="4118764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A72F533-372B-234C-97A5-0C942852C95A}"/>
              </a:ext>
            </a:extLst>
          </p:cNvPr>
          <p:cNvGrpSpPr/>
          <p:nvPr/>
        </p:nvGrpSpPr>
        <p:grpSpPr>
          <a:xfrm>
            <a:off x="8286343" y="3714273"/>
            <a:ext cx="2756625" cy="2539764"/>
            <a:chOff x="8286343" y="3714273"/>
            <a:chExt cx="2756625" cy="253976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732C4D-FE36-8948-B39B-EEF13EC6E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8655" y="3911877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u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9D76110-8956-EA43-AD4D-F4AAC070C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2874" y="4775428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t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4A1C7CC-2113-1A44-BF42-7C5B88997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1387" y="4775428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s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CA28AD8-B97F-C741-B98E-418FBD930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0493" y="5626817"/>
              <a:ext cx="556415" cy="55948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8100" dist="25400" dir="5400000" algn="ctr" rotWithShape="0">
                <a:srgbClr val="000000">
                  <a:alpha val="35001"/>
                </a:srgbClr>
              </a:outerShdw>
            </a:effectLst>
          </p:spPr>
          <p:txBody>
            <a:bodyPr vert="horz" wrap="square" lIns="91440" tIns="91440" rIns="91440" bIns="9144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mbria" charset="0"/>
                  <a:ea typeface="Times New Roman" charset="0"/>
                </a:rPr>
                <a:t>v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9945123-171E-3C47-B0C3-0FF52FEBCD4C}"/>
                </a:ext>
              </a:extLst>
            </p:cNvPr>
            <p:cNvCxnSpPr>
              <a:stCxn id="85" idx="7"/>
              <a:endCxn id="83" idx="3"/>
            </p:cNvCxnSpPr>
            <p:nvPr/>
          </p:nvCxnSpPr>
          <p:spPr>
            <a:xfrm rot="5400000" flipH="1" flipV="1">
              <a:off x="8809260" y="4426485"/>
              <a:ext cx="467937" cy="3938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9E35756-0F18-8F43-AFD0-F1CD9C4207D5}"/>
                </a:ext>
              </a:extLst>
            </p:cNvPr>
            <p:cNvCxnSpPr>
              <a:stCxn id="86" idx="7"/>
              <a:endCxn id="84" idx="3"/>
            </p:cNvCxnSpPr>
            <p:nvPr/>
          </p:nvCxnSpPr>
          <p:spPr>
            <a:xfrm rot="5400000" flipH="1" flipV="1">
              <a:off x="9647004" y="5251398"/>
              <a:ext cx="455775" cy="4589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15">
              <a:extLst>
                <a:ext uri="{FF2B5EF4-FFF2-40B4-BE49-F238E27FC236}">
                  <a16:creationId xmlns:a16="http://schemas.microsoft.com/office/drawing/2014/main" id="{2A19EB04-3186-044F-953E-13BD6DA06CD2}"/>
                </a:ext>
              </a:extLst>
            </p:cNvPr>
            <p:cNvSpPr txBox="1"/>
            <p:nvPr/>
          </p:nvSpPr>
          <p:spPr>
            <a:xfrm>
              <a:off x="8685110" y="4264595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94" name="TextBox 18">
              <a:extLst>
                <a:ext uri="{FF2B5EF4-FFF2-40B4-BE49-F238E27FC236}">
                  <a16:creationId xmlns:a16="http://schemas.microsoft.com/office/drawing/2014/main" id="{35D18F2D-67D1-274C-8AC0-CDDF9C05697C}"/>
                </a:ext>
              </a:extLst>
            </p:cNvPr>
            <p:cNvSpPr txBox="1"/>
            <p:nvPr/>
          </p:nvSpPr>
          <p:spPr>
            <a:xfrm>
              <a:off x="9744736" y="5428412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66732EF-E266-0D47-91B1-D6019169FC1D}"/>
                </a:ext>
              </a:extLst>
            </p:cNvPr>
            <p:cNvCxnSpPr>
              <a:stCxn id="83" idx="4"/>
              <a:endCxn id="86" idx="0"/>
            </p:cNvCxnSpPr>
            <p:nvPr/>
          </p:nvCxnSpPr>
          <p:spPr>
            <a:xfrm rot="16200000" flipH="1">
              <a:off x="8865055" y="5043168"/>
              <a:ext cx="1155456" cy="118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47">
              <a:extLst>
                <a:ext uri="{FF2B5EF4-FFF2-40B4-BE49-F238E27FC236}">
                  <a16:creationId xmlns:a16="http://schemas.microsoft.com/office/drawing/2014/main" id="{4667AB1D-7D07-984A-9630-B2DFC5F7B8BA}"/>
                </a:ext>
              </a:extLst>
            </p:cNvPr>
            <p:cNvSpPr txBox="1"/>
            <p:nvPr/>
          </p:nvSpPr>
          <p:spPr>
            <a:xfrm>
              <a:off x="9365900" y="4747301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30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7CC1507-6EA4-CD41-9EA4-D7CB98878A8A}"/>
                </a:ext>
              </a:extLst>
            </p:cNvPr>
            <p:cNvSpPr/>
            <p:nvPr/>
          </p:nvSpPr>
          <p:spPr>
            <a:xfrm>
              <a:off x="8286343" y="5643855"/>
              <a:ext cx="5277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G</a:t>
              </a:r>
              <a:r>
                <a:rPr lang="en-US" sz="3200" baseline="-25000" dirty="0"/>
                <a:t>f</a:t>
              </a: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6082150-8C97-D64A-8873-810BB6BB7BFA}"/>
                </a:ext>
              </a:extLst>
            </p:cNvPr>
            <p:cNvSpPr/>
            <p:nvPr/>
          </p:nvSpPr>
          <p:spPr>
            <a:xfrm>
              <a:off x="8610989" y="4062367"/>
              <a:ext cx="533011" cy="709658"/>
            </a:xfrm>
            <a:custGeom>
              <a:avLst/>
              <a:gdLst>
                <a:gd name="connsiteX0" fmla="*/ 533011 w 533011"/>
                <a:gd name="connsiteY0" fmla="*/ 52433 h 709658"/>
                <a:gd name="connsiteX1" fmla="*/ 47236 w 533011"/>
                <a:gd name="connsiteY1" fmla="*/ 66721 h 709658"/>
                <a:gd name="connsiteX2" fmla="*/ 18661 w 533011"/>
                <a:gd name="connsiteY2" fmla="*/ 709658 h 709658"/>
                <a:gd name="connsiteX3" fmla="*/ 18661 w 533011"/>
                <a:gd name="connsiteY3" fmla="*/ 709658 h 70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011" h="709658">
                  <a:moveTo>
                    <a:pt x="533011" y="52433"/>
                  </a:moveTo>
                  <a:cubicBezTo>
                    <a:pt x="332986" y="4808"/>
                    <a:pt x="132961" y="-42817"/>
                    <a:pt x="47236" y="66721"/>
                  </a:cubicBezTo>
                  <a:cubicBezTo>
                    <a:pt x="-38489" y="176259"/>
                    <a:pt x="18661" y="709658"/>
                    <a:pt x="18661" y="709658"/>
                  </a:cubicBezTo>
                  <a:lnTo>
                    <a:pt x="18661" y="709658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15">
              <a:extLst>
                <a:ext uri="{FF2B5EF4-FFF2-40B4-BE49-F238E27FC236}">
                  <a16:creationId xmlns:a16="http://schemas.microsoft.com/office/drawing/2014/main" id="{C11FC9E9-E4BA-1747-A54F-177FCB54E93B}"/>
                </a:ext>
              </a:extLst>
            </p:cNvPr>
            <p:cNvSpPr txBox="1"/>
            <p:nvPr/>
          </p:nvSpPr>
          <p:spPr>
            <a:xfrm>
              <a:off x="8770140" y="3714273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AF34506-9313-F947-8C44-55C74B2E21DA}"/>
                </a:ext>
              </a:extLst>
            </p:cNvPr>
            <p:cNvSpPr/>
            <p:nvPr/>
          </p:nvSpPr>
          <p:spPr>
            <a:xfrm>
              <a:off x="9686925" y="4029075"/>
              <a:ext cx="943929" cy="785813"/>
            </a:xfrm>
            <a:custGeom>
              <a:avLst/>
              <a:gdLst>
                <a:gd name="connsiteX0" fmla="*/ 785813 w 943929"/>
                <a:gd name="connsiteY0" fmla="*/ 785813 h 785813"/>
                <a:gd name="connsiteX1" fmla="*/ 885825 w 943929"/>
                <a:gd name="connsiteY1" fmla="*/ 228600 h 785813"/>
                <a:gd name="connsiteX2" fmla="*/ 0 w 943929"/>
                <a:gd name="connsiteY2" fmla="*/ 0 h 785813"/>
                <a:gd name="connsiteX3" fmla="*/ 0 w 943929"/>
                <a:gd name="connsiteY3" fmla="*/ 0 h 78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3929" h="785813">
                  <a:moveTo>
                    <a:pt x="785813" y="785813"/>
                  </a:moveTo>
                  <a:cubicBezTo>
                    <a:pt x="901303" y="572691"/>
                    <a:pt x="1016794" y="359569"/>
                    <a:pt x="885825" y="228600"/>
                  </a:cubicBezTo>
                  <a:cubicBezTo>
                    <a:pt x="754856" y="97631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5">
              <a:extLst>
                <a:ext uri="{FF2B5EF4-FFF2-40B4-BE49-F238E27FC236}">
                  <a16:creationId xmlns:a16="http://schemas.microsoft.com/office/drawing/2014/main" id="{180AB640-3F92-EF46-9D91-5C2017FED137}"/>
                </a:ext>
              </a:extLst>
            </p:cNvPr>
            <p:cNvSpPr txBox="1"/>
            <p:nvPr/>
          </p:nvSpPr>
          <p:spPr>
            <a:xfrm>
              <a:off x="10572968" y="3983514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7B0AD97-51FA-1B4B-9F14-C5043E0159D7}"/>
                </a:ext>
              </a:extLst>
            </p:cNvPr>
            <p:cNvSpPr/>
            <p:nvPr/>
          </p:nvSpPr>
          <p:spPr>
            <a:xfrm>
              <a:off x="9729788" y="5272088"/>
              <a:ext cx="829482" cy="809930"/>
            </a:xfrm>
            <a:custGeom>
              <a:avLst/>
              <a:gdLst>
                <a:gd name="connsiteX0" fmla="*/ 757237 w 829482"/>
                <a:gd name="connsiteY0" fmla="*/ 0 h 809930"/>
                <a:gd name="connsiteX1" fmla="*/ 800100 w 829482"/>
                <a:gd name="connsiteY1" fmla="*/ 500062 h 809930"/>
                <a:gd name="connsiteX2" fmla="*/ 371475 w 829482"/>
                <a:gd name="connsiteY2" fmla="*/ 800100 h 809930"/>
                <a:gd name="connsiteX3" fmla="*/ 0 w 829482"/>
                <a:gd name="connsiteY3" fmla="*/ 742950 h 809930"/>
                <a:gd name="connsiteX4" fmla="*/ 0 w 829482"/>
                <a:gd name="connsiteY4" fmla="*/ 742950 h 80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482" h="809930">
                  <a:moveTo>
                    <a:pt x="757237" y="0"/>
                  </a:moveTo>
                  <a:cubicBezTo>
                    <a:pt x="810815" y="183356"/>
                    <a:pt x="864394" y="366712"/>
                    <a:pt x="800100" y="500062"/>
                  </a:cubicBezTo>
                  <a:cubicBezTo>
                    <a:pt x="735806" y="633412"/>
                    <a:pt x="504825" y="759619"/>
                    <a:pt x="371475" y="800100"/>
                  </a:cubicBezTo>
                  <a:cubicBezTo>
                    <a:pt x="238125" y="840581"/>
                    <a:pt x="0" y="742950"/>
                    <a:pt x="0" y="742950"/>
                  </a:cubicBezTo>
                  <a:lnTo>
                    <a:pt x="0" y="742950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C37380E-37E7-8446-8784-06AC0F5407EE}"/>
                </a:ext>
              </a:extLst>
            </p:cNvPr>
            <p:cNvSpPr/>
            <p:nvPr/>
          </p:nvSpPr>
          <p:spPr>
            <a:xfrm>
              <a:off x="8672513" y="5357813"/>
              <a:ext cx="485775" cy="557212"/>
            </a:xfrm>
            <a:custGeom>
              <a:avLst/>
              <a:gdLst>
                <a:gd name="connsiteX0" fmla="*/ 485775 w 485775"/>
                <a:gd name="connsiteY0" fmla="*/ 557212 h 557212"/>
                <a:gd name="connsiteX1" fmla="*/ 128587 w 485775"/>
                <a:gd name="connsiteY1" fmla="*/ 342900 h 557212"/>
                <a:gd name="connsiteX2" fmla="*/ 0 w 485775"/>
                <a:gd name="connsiteY2" fmla="*/ 0 h 557212"/>
                <a:gd name="connsiteX3" fmla="*/ 0 w 485775"/>
                <a:gd name="connsiteY3" fmla="*/ 0 h 5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5" h="557212">
                  <a:moveTo>
                    <a:pt x="485775" y="557212"/>
                  </a:moveTo>
                  <a:cubicBezTo>
                    <a:pt x="347662" y="496490"/>
                    <a:pt x="209549" y="435769"/>
                    <a:pt x="128587" y="342900"/>
                  </a:cubicBezTo>
                  <a:cubicBezTo>
                    <a:pt x="47625" y="250031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5">
              <a:extLst>
                <a:ext uri="{FF2B5EF4-FFF2-40B4-BE49-F238E27FC236}">
                  <a16:creationId xmlns:a16="http://schemas.microsoft.com/office/drawing/2014/main" id="{AE3964BD-70D6-0146-BEAA-262C7C95B058}"/>
                </a:ext>
              </a:extLst>
            </p:cNvPr>
            <p:cNvSpPr txBox="1"/>
            <p:nvPr/>
          </p:nvSpPr>
          <p:spPr>
            <a:xfrm>
              <a:off x="10303069" y="5823150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  <p:sp>
          <p:nvSpPr>
            <p:cNvPr id="109" name="TextBox 15">
              <a:extLst>
                <a:ext uri="{FF2B5EF4-FFF2-40B4-BE49-F238E27FC236}">
                  <a16:creationId xmlns:a16="http://schemas.microsoft.com/office/drawing/2014/main" id="{4F8D558F-DB2F-A44A-AF81-1D81FD2A3005}"/>
                </a:ext>
              </a:extLst>
            </p:cNvPr>
            <p:cNvSpPr txBox="1"/>
            <p:nvPr/>
          </p:nvSpPr>
          <p:spPr>
            <a:xfrm>
              <a:off x="8808496" y="5326033"/>
              <a:ext cx="4700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21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3E4A-F414-9D40-BB71-58DCE538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Augmenting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D2BED-E5B5-9D49-B2D3-8EAF2D796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3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 P be a simple s-t path (i.e. </a:t>
            </a:r>
            <a:r>
              <a:rPr lang="en-US" i="1" dirty="0"/>
              <a:t>augmenting path</a:t>
            </a:r>
            <a:r>
              <a:rPr lang="en-US" dirty="0"/>
              <a:t>) in G</a:t>
            </a:r>
            <a:r>
              <a:rPr lang="en-US" baseline="-25000" dirty="0"/>
              <a:t>f</a:t>
            </a:r>
            <a:r>
              <a:rPr lang="en-US" dirty="0"/>
              <a:t>. We define bottleneck(P, f) as the minimum residue capacity of any edge on P, w. r. t. flow f. </a:t>
            </a:r>
          </a:p>
          <a:p>
            <a:r>
              <a:rPr lang="en-US" dirty="0"/>
              <a:t>Below we define an algorithm to find a new flow </a:t>
            </a:r>
            <a:r>
              <a:rPr lang="en-US" i="1" dirty="0"/>
              <a:t>f’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a given flow f and an augmenting path P, assuming b= bottleneck(P, f). </a:t>
            </a:r>
          </a:p>
          <a:p>
            <a:pPr lvl="1"/>
            <a:r>
              <a:rPr lang="en-US" dirty="0"/>
              <a:t>for each edge (u, v) </a:t>
            </a:r>
            <a:r>
              <a:rPr lang="en-US" dirty="0">
                <a:sym typeface="Symbol" pitchFamily="2" charset="2"/>
              </a:rPr>
              <a:t></a:t>
            </a:r>
            <a:r>
              <a:rPr lang="en-US" dirty="0"/>
              <a:t> P, if e is a forward edge, increase f(e) by b;</a:t>
            </a:r>
          </a:p>
          <a:p>
            <a:pPr lvl="1"/>
            <a:r>
              <a:rPr lang="en-US" dirty="0"/>
              <a:t>otherwise decrease f(e’) by b, where e’=(v, u).</a:t>
            </a:r>
          </a:p>
          <a:p>
            <a:pPr marL="0" indent="0">
              <a:buNone/>
            </a:pPr>
            <a:r>
              <a:rPr lang="en-US" b="1" u="sng" dirty="0"/>
              <a:t>Lemma 1</a:t>
            </a:r>
            <a:r>
              <a:rPr lang="en-US" dirty="0"/>
              <a:t>. f’ is a flow in G.</a:t>
            </a:r>
          </a:p>
          <a:p>
            <a:pPr marL="0" indent="0">
              <a:buNone/>
            </a:pPr>
            <a:r>
              <a:rPr lang="en-US" dirty="0"/>
              <a:t>Proof: 1) each edge e in f’ has capacity </a:t>
            </a:r>
            <a:r>
              <a:rPr lang="en-US" dirty="0">
                <a:sym typeface="Symbol" pitchFamily="2" charset="2"/>
              </a:rPr>
              <a:t></a:t>
            </a:r>
            <a:r>
              <a:rPr lang="en-US" i="1" dirty="0"/>
              <a:t> </a:t>
            </a:r>
            <a:r>
              <a:rPr lang="en-US" i="1" dirty="0" err="1"/>
              <a:t>c</a:t>
            </a:r>
            <a:r>
              <a:rPr lang="en-US" i="1" baseline="-25000" dirty="0" err="1"/>
              <a:t>e</a:t>
            </a:r>
            <a:r>
              <a:rPr lang="en-US" i="1" baseline="-25000" dirty="0"/>
              <a:t> </a:t>
            </a:r>
            <a:r>
              <a:rPr lang="en-US" dirty="0"/>
              <a:t>because if e is a forward edge, f’(e)=f(e)+b </a:t>
            </a:r>
            <a:r>
              <a:rPr lang="en-US" dirty="0">
                <a:sym typeface="Symbol" pitchFamily="2" charset="2"/>
              </a:rPr>
              <a:t></a:t>
            </a:r>
            <a:r>
              <a:rPr lang="en-US" dirty="0"/>
              <a:t> f(e) +</a:t>
            </a:r>
            <a:r>
              <a:rPr lang="en-US" i="1" dirty="0"/>
              <a:t> </a:t>
            </a:r>
            <a:r>
              <a:rPr lang="en-US" i="1" dirty="0" err="1"/>
              <a:t>c</a:t>
            </a:r>
            <a:r>
              <a:rPr lang="en-US" i="1" baseline="-25000" dirty="0" err="1"/>
              <a:t>e</a:t>
            </a:r>
            <a:r>
              <a:rPr lang="en-US" i="1" dirty="0"/>
              <a:t> </a:t>
            </a:r>
            <a:r>
              <a:rPr lang="en-US" dirty="0"/>
              <a:t>– f(e) = </a:t>
            </a:r>
            <a:r>
              <a:rPr lang="en-US" i="1" dirty="0" err="1"/>
              <a:t>c</a:t>
            </a:r>
            <a:r>
              <a:rPr lang="en-US" i="1" baseline="-25000" dirty="0" err="1"/>
              <a:t>e</a:t>
            </a:r>
            <a:r>
              <a:rPr lang="en-US" i="1" baseline="-25000" dirty="0"/>
              <a:t> </a:t>
            </a:r>
            <a:r>
              <a:rPr lang="en-US" dirty="0"/>
              <a:t>; otherwise, f’(e)=f(e)-b</a:t>
            </a:r>
            <a:r>
              <a:rPr lang="en-US" dirty="0">
                <a:sym typeface="Symbol" pitchFamily="2" charset="2"/>
              </a:rPr>
              <a:t></a:t>
            </a:r>
            <a:r>
              <a:rPr lang="en-US" dirty="0"/>
              <a:t>0. 2) Let v be an internal node, the changes in the amount of flow entering v (an edge in the augmenting path) is the same as the changes of the amount of flow exiting v (the next edge in the path), depending on the types of these two edges (forward or backward).</a:t>
            </a:r>
          </a:p>
          <a:p>
            <a:pPr marL="0" indent="0">
              <a:buNone/>
            </a:pPr>
            <a:r>
              <a:rPr lang="en-US" dirty="0"/>
              <a:t>Also, because v(f’)=v(f)+b, and b&gt; 0, so v(f’)&gt;v(f). That means we always improve the flow (from f to f’).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7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0E86-6354-4349-9B5D-61105EFD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Ford-Fulkerson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6D3C8-D346-2A47-BA26-4830C08D3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G, </a:t>
            </a:r>
            <a:r>
              <a:rPr lang="en-US" dirty="0" err="1"/>
              <a:t>c</a:t>
            </a:r>
            <a:r>
              <a:rPr lang="en-US" baseline="-25000" dirty="0" err="1"/>
              <a:t>e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Initially set f(e)=0 for all e in G</a:t>
            </a:r>
          </a:p>
          <a:p>
            <a:pPr marL="0" indent="0">
              <a:buNone/>
            </a:pPr>
            <a:r>
              <a:rPr lang="en-US" dirty="0"/>
              <a:t>while there is a s-t path in G in the residual graph G</a:t>
            </a:r>
            <a:r>
              <a:rPr lang="en-US" baseline="-25000" dirty="0"/>
              <a:t>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let P be a simple path from s to t in the residual graph G</a:t>
            </a:r>
            <a:r>
              <a:rPr lang="en-US" baseline="-25000" dirty="0"/>
              <a:t>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f’</a:t>
            </a:r>
            <a:r>
              <a:rPr lang="en-US" dirty="0" err="1">
                <a:sym typeface="Wingdings" pitchFamily="2" charset="2"/>
              </a:rPr>
              <a:t></a:t>
            </a:r>
            <a:r>
              <a:rPr lang="en-US" dirty="0" err="1"/>
              <a:t>augment</a:t>
            </a:r>
            <a:r>
              <a:rPr lang="en-US" dirty="0"/>
              <a:t>(f, P)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</a:t>
            </a:r>
            <a:r>
              <a:rPr lang="en-US" dirty="0" err="1">
                <a:sym typeface="Wingdings" pitchFamily="2" charset="2"/>
              </a:rPr>
              <a:t></a:t>
            </a:r>
            <a:r>
              <a:rPr lang="en-US" dirty="0" err="1"/>
              <a:t>f</a:t>
            </a:r>
            <a:r>
              <a:rPr lang="en-US" dirty="0"/>
              <a:t>’</a:t>
            </a:r>
          </a:p>
          <a:p>
            <a:pPr marL="0" indent="0">
              <a:buNone/>
            </a:pPr>
            <a:r>
              <a:rPr lang="en-US" dirty="0"/>
              <a:t>	G</a:t>
            </a:r>
            <a:r>
              <a:rPr lang="en-US" baseline="-25000" dirty="0"/>
              <a:t>f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</a:t>
            </a:r>
            <a:r>
              <a:rPr lang="en-US" dirty="0"/>
              <a:t> G</a:t>
            </a:r>
            <a:r>
              <a:rPr lang="en-US" baseline="-25000" dirty="0"/>
              <a:t>f’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Return f;</a:t>
            </a:r>
          </a:p>
        </p:txBody>
      </p:sp>
    </p:spTree>
    <p:extLst>
      <p:ext uri="{BB962C8B-B14F-4D97-AF65-F5344CB8AC3E}">
        <p14:creationId xmlns:p14="http://schemas.microsoft.com/office/powerpoint/2010/main" val="424053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9F3F-D2AD-AF43-84E9-B1D38F0F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Ford-Fulkerson algorithm: running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CE2F7-213C-454C-9F7F-4891BE4B5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all capacities in G are integers. Let the flow out from </a:t>
            </a:r>
            <a:r>
              <a:rPr lang="en-US" i="1" dirty="0"/>
              <a:t>s</a:t>
            </a:r>
            <a:r>
              <a:rPr lang="en-US" dirty="0"/>
              <a:t> be C= </a:t>
            </a:r>
            <a:r>
              <a:rPr lang="en-US" dirty="0" err="1"/>
              <a:t>f</a:t>
            </a:r>
            <a:r>
              <a:rPr lang="en-US" baseline="30000" dirty="0" err="1"/>
              <a:t>out</a:t>
            </a:r>
            <a:r>
              <a:rPr lang="en-US" dirty="0"/>
              <a:t>(s)=</a:t>
            </a:r>
            <a:r>
              <a:rPr lang="en-US" dirty="0">
                <a:sym typeface="Symbol" pitchFamily="2" charset="2"/>
              </a:rPr>
              <a:t></a:t>
            </a:r>
            <a:r>
              <a:rPr lang="en-US" baseline="-25000" dirty="0" err="1"/>
              <a:t>e∈Out</a:t>
            </a:r>
            <a:r>
              <a:rPr lang="en-US" baseline="-25000" dirty="0"/>
              <a:t>(s)</a:t>
            </a:r>
            <a:r>
              <a:rPr lang="en-US" dirty="0"/>
              <a:t> </a:t>
            </a:r>
            <a:r>
              <a:rPr lang="en-US" dirty="0" err="1"/>
              <a:t>c</a:t>
            </a:r>
            <a:r>
              <a:rPr lang="en-US" baseline="-25000" dirty="0" err="1"/>
              <a:t>e</a:t>
            </a:r>
            <a:r>
              <a:rPr lang="en-US" dirty="0"/>
              <a:t>, which is the maximum value of any flow. </a:t>
            </a:r>
          </a:p>
          <a:p>
            <a:r>
              <a:rPr lang="en-US" dirty="0"/>
              <a:t>Ford-Fulkerson algorithm terminates in at most C iterations, and each iteration takes O(m) time to find an s-t path (by using the DFS).</a:t>
            </a:r>
          </a:p>
          <a:p>
            <a:r>
              <a:rPr lang="en-US" dirty="0"/>
              <a:t>The run time of Ford-Fulkerson algorithm is </a:t>
            </a:r>
            <a:r>
              <a:rPr lang="en-US" b="1" dirty="0"/>
              <a:t>O(</a:t>
            </a:r>
            <a:r>
              <a:rPr lang="en-US" b="1" dirty="0" err="1"/>
              <a:t>mC</a:t>
            </a:r>
            <a:r>
              <a:rPr lang="en-US" b="1" dirty="0"/>
              <a:t>)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A73F-5898-3642-BB4B-0BAE77D6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cut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42B30-1CA9-134F-8E2B-28F8FAC4C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5" y="1568450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en-US" sz="2400" u="sng" dirty="0"/>
              <a:t>Definition 4</a:t>
            </a:r>
            <a:r>
              <a:rPr lang="en-US" sz="2400" dirty="0"/>
              <a:t> In a flow network G=(V, E), a </a:t>
            </a:r>
            <a:r>
              <a:rPr lang="en-US" sz="2400" i="1" dirty="0"/>
              <a:t>s-t cut</a:t>
            </a:r>
            <a:r>
              <a:rPr lang="en-US" sz="2400" dirty="0"/>
              <a:t> (A, B) is a partition of V into A and B so that </a:t>
            </a:r>
            <a:r>
              <a:rPr lang="en-US" sz="2400" dirty="0" err="1"/>
              <a:t>s</a:t>
            </a:r>
            <a:r>
              <a:rPr lang="en-US" sz="2400" dirty="0" err="1">
                <a:sym typeface="Symbol" pitchFamily="2" charset="2"/>
              </a:rPr>
              <a:t></a:t>
            </a:r>
            <a:r>
              <a:rPr lang="en-US" sz="2400" dirty="0" err="1"/>
              <a:t>A</a:t>
            </a:r>
            <a:r>
              <a:rPr lang="en-US" sz="2400" dirty="0"/>
              <a:t> and </a:t>
            </a:r>
            <a:r>
              <a:rPr lang="en-US" sz="2400" dirty="0" err="1"/>
              <a:t>t</a:t>
            </a:r>
            <a:r>
              <a:rPr lang="en-US" sz="2400" dirty="0" err="1">
                <a:sym typeface="Symbol" pitchFamily="2" charset="2"/>
              </a:rPr>
              <a:t></a:t>
            </a:r>
            <a:r>
              <a:rPr lang="en-US" sz="2400" dirty="0" err="1"/>
              <a:t>B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i="1" dirty="0"/>
              <a:t>capacity</a:t>
            </a:r>
            <a:r>
              <a:rPr lang="en-US" sz="2400" dirty="0"/>
              <a:t> of a cut (A, B), c(A,B)=</a:t>
            </a:r>
            <a:r>
              <a:rPr lang="en-US" sz="2400" dirty="0" err="1"/>
              <a:t>f</a:t>
            </a:r>
            <a:r>
              <a:rPr lang="en-US" sz="2400" baseline="30000" dirty="0" err="1"/>
              <a:t>out</a:t>
            </a:r>
            <a:r>
              <a:rPr lang="en-US" sz="2400" dirty="0"/>
              <a:t>(A)=</a:t>
            </a:r>
            <a:r>
              <a:rPr lang="en-US" sz="2400" dirty="0">
                <a:sym typeface="Symbol" pitchFamily="2" charset="2"/>
              </a:rPr>
              <a:t></a:t>
            </a:r>
            <a:r>
              <a:rPr lang="en-US" sz="2400" baseline="-25000" dirty="0"/>
              <a:t> </a:t>
            </a:r>
            <a:r>
              <a:rPr lang="en-US" sz="2400" baseline="-25000" dirty="0" err="1"/>
              <a:t>e∈Out</a:t>
            </a:r>
            <a:r>
              <a:rPr lang="en-US" sz="2400" baseline="-25000" dirty="0"/>
              <a:t>(s)</a:t>
            </a:r>
            <a:r>
              <a:rPr lang="en-US" sz="2400" dirty="0"/>
              <a:t> </a:t>
            </a:r>
            <a:r>
              <a:rPr lang="en-US" sz="2400" dirty="0" err="1"/>
              <a:t>c</a:t>
            </a:r>
            <a:r>
              <a:rPr lang="en-US" sz="2400" baseline="-25000" dirty="0" err="1"/>
              <a:t>e</a:t>
            </a:r>
            <a:r>
              <a:rPr lang="en-US" sz="2400" dirty="0"/>
              <a:t>. The cut with the minimum capacity is called the </a:t>
            </a:r>
            <a:r>
              <a:rPr lang="en-US" sz="2400" i="1" dirty="0"/>
              <a:t>minimum cut</a:t>
            </a:r>
            <a:r>
              <a:rPr lang="en-US" sz="2400" dirty="0"/>
              <a:t> of 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FAECF-7357-FC44-B041-069F17B3CAAC}"/>
              </a:ext>
            </a:extLst>
          </p:cNvPr>
          <p:cNvSpPr/>
          <p:nvPr/>
        </p:nvSpPr>
        <p:spPr>
          <a:xfrm>
            <a:off x="638175" y="3171825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Minimum cut problem</a:t>
            </a:r>
            <a:r>
              <a:rPr lang="en-US" sz="2400" dirty="0"/>
              <a:t>. Given a network G=(V, E), find the minimum cut of 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E734BC-1886-404F-BA67-1DE80767B4E6}"/>
              </a:ext>
            </a:extLst>
          </p:cNvPr>
          <p:cNvSpPr/>
          <p:nvPr/>
        </p:nvSpPr>
        <p:spPr>
          <a:xfrm>
            <a:off x="638175" y="3633490"/>
            <a:ext cx="1051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Lemma 2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. Let f be any s-t flow, and (A,B) be any s-t cut. Then v(f)=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(A)-f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(A)=f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(B)-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(B).</a:t>
            </a:r>
            <a:endParaRPr lang="en-US" sz="24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Proof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: For any internal note v,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(v)-f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(v)=0; so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(A)-f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(A)=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(s)=v(f). Similarly, f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(B)-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(B)=f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(t)=v(f).  </a:t>
            </a:r>
            <a:endParaRPr lang="en-US" sz="24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D298C5-4428-7247-9A0E-F51892A57EB4}"/>
              </a:ext>
            </a:extLst>
          </p:cNvPr>
          <p:cNvSpPr/>
          <p:nvPr/>
        </p:nvSpPr>
        <p:spPr>
          <a:xfrm>
            <a:off x="638175" y="5203150"/>
            <a:ext cx="10206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Corollary 1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. Let f be any s-t flow, and (A,B) be any s-t cut. Then v(f)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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c(A,B).</a:t>
            </a:r>
            <a:endParaRPr lang="en-US" sz="24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Proof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: v(f)=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(A)-f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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sz="240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  <a:sym typeface="Symbol" pitchFamily="2" charset="2"/>
              </a:rPr>
              <a:t>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e</a:t>
            </a:r>
            <a:r>
              <a:rPr lang="en-US" sz="2400" baseline="-25000" dirty="0"/>
              <a:t> ∈Out(</a:t>
            </a:r>
            <a:r>
              <a:rPr 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A)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c</a:t>
            </a:r>
            <a:r>
              <a:rPr lang="en-US" sz="24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=c(A,B).</a:t>
            </a:r>
            <a:endParaRPr lang="en-US" sz="2400" dirty="0">
              <a:solidFill>
                <a:srgbClr val="000000"/>
              </a:solidFill>
              <a:latin typeface="Gill Sans MT" panose="020B0502020104020203" pitchFamily="34" charset="77"/>
              <a:ea typeface="Cambria" panose="02040503050406030204" pitchFamily="18" charset="0"/>
              <a:cs typeface="Gill Sans MT" panose="020B0502020104020203" pitchFamily="34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CBF4E8E-139F-E944-B26E-F0164EF096AA}"/>
              </a:ext>
            </a:extLst>
          </p:cNvPr>
          <p:cNvSpPr/>
          <p:nvPr/>
        </p:nvSpPr>
        <p:spPr>
          <a:xfrm>
            <a:off x="10415588" y="4029075"/>
            <a:ext cx="1400175" cy="1200150"/>
          </a:xfrm>
          <a:custGeom>
            <a:avLst/>
            <a:gdLst>
              <a:gd name="connsiteX0" fmla="*/ 500062 w 1400175"/>
              <a:gd name="connsiteY0" fmla="*/ 0 h 1200150"/>
              <a:gd name="connsiteX1" fmla="*/ 500062 w 1400175"/>
              <a:gd name="connsiteY1" fmla="*/ 0 h 1200150"/>
              <a:gd name="connsiteX2" fmla="*/ 642937 w 1400175"/>
              <a:gd name="connsiteY2" fmla="*/ 14288 h 1200150"/>
              <a:gd name="connsiteX3" fmla="*/ 957262 w 1400175"/>
              <a:gd name="connsiteY3" fmla="*/ 28575 h 1200150"/>
              <a:gd name="connsiteX4" fmla="*/ 1057275 w 1400175"/>
              <a:gd name="connsiteY4" fmla="*/ 57150 h 1200150"/>
              <a:gd name="connsiteX5" fmla="*/ 1100137 w 1400175"/>
              <a:gd name="connsiteY5" fmla="*/ 85725 h 1200150"/>
              <a:gd name="connsiteX6" fmla="*/ 1171575 w 1400175"/>
              <a:gd name="connsiteY6" fmla="*/ 128588 h 1200150"/>
              <a:gd name="connsiteX7" fmla="*/ 1257300 w 1400175"/>
              <a:gd name="connsiteY7" fmla="*/ 242888 h 1200150"/>
              <a:gd name="connsiteX8" fmla="*/ 1300162 w 1400175"/>
              <a:gd name="connsiteY8" fmla="*/ 285750 h 1200150"/>
              <a:gd name="connsiteX9" fmla="*/ 1328737 w 1400175"/>
              <a:gd name="connsiteY9" fmla="*/ 371475 h 1200150"/>
              <a:gd name="connsiteX10" fmla="*/ 1343025 w 1400175"/>
              <a:gd name="connsiteY10" fmla="*/ 414338 h 1200150"/>
              <a:gd name="connsiteX11" fmla="*/ 1357312 w 1400175"/>
              <a:gd name="connsiteY11" fmla="*/ 571500 h 1200150"/>
              <a:gd name="connsiteX12" fmla="*/ 1400175 w 1400175"/>
              <a:gd name="connsiteY12" fmla="*/ 814388 h 1200150"/>
              <a:gd name="connsiteX13" fmla="*/ 1385887 w 1400175"/>
              <a:gd name="connsiteY13" fmla="*/ 1071563 h 1200150"/>
              <a:gd name="connsiteX14" fmla="*/ 1357312 w 1400175"/>
              <a:gd name="connsiteY14" fmla="*/ 1114425 h 1200150"/>
              <a:gd name="connsiteX15" fmla="*/ 1271587 w 1400175"/>
              <a:gd name="connsiteY15" fmla="*/ 1185863 h 1200150"/>
              <a:gd name="connsiteX16" fmla="*/ 1228725 w 1400175"/>
              <a:gd name="connsiteY16" fmla="*/ 1200150 h 1200150"/>
              <a:gd name="connsiteX17" fmla="*/ 1185862 w 1400175"/>
              <a:gd name="connsiteY17" fmla="*/ 1185863 h 1200150"/>
              <a:gd name="connsiteX18" fmla="*/ 1157287 w 1400175"/>
              <a:gd name="connsiteY18" fmla="*/ 1143000 h 1200150"/>
              <a:gd name="connsiteX19" fmla="*/ 985837 w 1400175"/>
              <a:gd name="connsiteY19" fmla="*/ 1157288 h 1200150"/>
              <a:gd name="connsiteX20" fmla="*/ 657225 w 1400175"/>
              <a:gd name="connsiteY20" fmla="*/ 1143000 h 1200150"/>
              <a:gd name="connsiteX21" fmla="*/ 485775 w 1400175"/>
              <a:gd name="connsiteY21" fmla="*/ 1114425 h 1200150"/>
              <a:gd name="connsiteX22" fmla="*/ 371475 w 1400175"/>
              <a:gd name="connsiteY22" fmla="*/ 1085850 h 1200150"/>
              <a:gd name="connsiteX23" fmla="*/ 271462 w 1400175"/>
              <a:gd name="connsiteY23" fmla="*/ 1028700 h 1200150"/>
              <a:gd name="connsiteX24" fmla="*/ 214312 w 1400175"/>
              <a:gd name="connsiteY24" fmla="*/ 1000125 h 1200150"/>
              <a:gd name="connsiteX25" fmla="*/ 114300 w 1400175"/>
              <a:gd name="connsiteY25" fmla="*/ 928688 h 1200150"/>
              <a:gd name="connsiteX26" fmla="*/ 71437 w 1400175"/>
              <a:gd name="connsiteY26" fmla="*/ 900113 h 1200150"/>
              <a:gd name="connsiteX27" fmla="*/ 0 w 1400175"/>
              <a:gd name="connsiteY27" fmla="*/ 771525 h 1200150"/>
              <a:gd name="connsiteX28" fmla="*/ 28575 w 1400175"/>
              <a:gd name="connsiteY28" fmla="*/ 485775 h 1200150"/>
              <a:gd name="connsiteX29" fmla="*/ 57150 w 1400175"/>
              <a:gd name="connsiteY29" fmla="*/ 400050 h 1200150"/>
              <a:gd name="connsiteX30" fmla="*/ 85725 w 1400175"/>
              <a:gd name="connsiteY30" fmla="*/ 357188 h 1200150"/>
              <a:gd name="connsiteX31" fmla="*/ 100012 w 1400175"/>
              <a:gd name="connsiteY31" fmla="*/ 314325 h 1200150"/>
              <a:gd name="connsiteX32" fmla="*/ 185737 w 1400175"/>
              <a:gd name="connsiteY32" fmla="*/ 214313 h 1200150"/>
              <a:gd name="connsiteX33" fmla="*/ 242887 w 1400175"/>
              <a:gd name="connsiteY33" fmla="*/ 128588 h 1200150"/>
              <a:gd name="connsiteX34" fmla="*/ 328612 w 1400175"/>
              <a:gd name="connsiteY34" fmla="*/ 57150 h 1200150"/>
              <a:gd name="connsiteX35" fmla="*/ 371475 w 1400175"/>
              <a:gd name="connsiteY35" fmla="*/ 42863 h 1200150"/>
              <a:gd name="connsiteX36" fmla="*/ 500062 w 1400175"/>
              <a:gd name="connsiteY36" fmla="*/ 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00175" h="1200150">
                <a:moveTo>
                  <a:pt x="500062" y="0"/>
                </a:moveTo>
                <a:lnTo>
                  <a:pt x="500062" y="0"/>
                </a:lnTo>
                <a:cubicBezTo>
                  <a:pt x="547687" y="4763"/>
                  <a:pt x="595168" y="11302"/>
                  <a:pt x="642937" y="14288"/>
                </a:cubicBezTo>
                <a:cubicBezTo>
                  <a:pt x="747616" y="20830"/>
                  <a:pt x="852688" y="20531"/>
                  <a:pt x="957262" y="28575"/>
                </a:cubicBezTo>
                <a:cubicBezTo>
                  <a:pt x="980579" y="30369"/>
                  <a:pt x="1032938" y="49038"/>
                  <a:pt x="1057275" y="57150"/>
                </a:cubicBezTo>
                <a:cubicBezTo>
                  <a:pt x="1071562" y="66675"/>
                  <a:pt x="1085576" y="76624"/>
                  <a:pt x="1100137" y="85725"/>
                </a:cubicBezTo>
                <a:cubicBezTo>
                  <a:pt x="1123686" y="100443"/>
                  <a:pt x="1150819" y="110139"/>
                  <a:pt x="1171575" y="128588"/>
                </a:cubicBezTo>
                <a:cubicBezTo>
                  <a:pt x="1238570" y="188139"/>
                  <a:pt x="1212306" y="188895"/>
                  <a:pt x="1257300" y="242888"/>
                </a:cubicBezTo>
                <a:cubicBezTo>
                  <a:pt x="1270235" y="258410"/>
                  <a:pt x="1285875" y="271463"/>
                  <a:pt x="1300162" y="285750"/>
                </a:cubicBezTo>
                <a:lnTo>
                  <a:pt x="1328737" y="371475"/>
                </a:lnTo>
                <a:lnTo>
                  <a:pt x="1343025" y="414338"/>
                </a:lnTo>
                <a:cubicBezTo>
                  <a:pt x="1347787" y="466725"/>
                  <a:pt x="1349873" y="519425"/>
                  <a:pt x="1357312" y="571500"/>
                </a:cubicBezTo>
                <a:cubicBezTo>
                  <a:pt x="1368939" y="652887"/>
                  <a:pt x="1400175" y="814388"/>
                  <a:pt x="1400175" y="814388"/>
                </a:cubicBezTo>
                <a:cubicBezTo>
                  <a:pt x="1395412" y="900113"/>
                  <a:pt x="1398029" y="986569"/>
                  <a:pt x="1385887" y="1071563"/>
                </a:cubicBezTo>
                <a:cubicBezTo>
                  <a:pt x="1383459" y="1088562"/>
                  <a:pt x="1368305" y="1101234"/>
                  <a:pt x="1357312" y="1114425"/>
                </a:cubicBezTo>
                <a:cubicBezTo>
                  <a:pt x="1334740" y="1141511"/>
                  <a:pt x="1303700" y="1169807"/>
                  <a:pt x="1271587" y="1185863"/>
                </a:cubicBezTo>
                <a:cubicBezTo>
                  <a:pt x="1258117" y="1192598"/>
                  <a:pt x="1243012" y="1195388"/>
                  <a:pt x="1228725" y="1200150"/>
                </a:cubicBezTo>
                <a:cubicBezTo>
                  <a:pt x="1214437" y="1195388"/>
                  <a:pt x="1197622" y="1195271"/>
                  <a:pt x="1185862" y="1185863"/>
                </a:cubicBezTo>
                <a:cubicBezTo>
                  <a:pt x="1172453" y="1175136"/>
                  <a:pt x="1174286" y="1145428"/>
                  <a:pt x="1157287" y="1143000"/>
                </a:cubicBezTo>
                <a:cubicBezTo>
                  <a:pt x="1100515" y="1134890"/>
                  <a:pt x="1042987" y="1152525"/>
                  <a:pt x="985837" y="1157288"/>
                </a:cubicBezTo>
                <a:cubicBezTo>
                  <a:pt x="876300" y="1152525"/>
                  <a:pt x="766623" y="1150293"/>
                  <a:pt x="657225" y="1143000"/>
                </a:cubicBezTo>
                <a:cubicBezTo>
                  <a:pt x="617919" y="1140380"/>
                  <a:pt x="529123" y="1124429"/>
                  <a:pt x="485775" y="1114425"/>
                </a:cubicBezTo>
                <a:cubicBezTo>
                  <a:pt x="447508" y="1105594"/>
                  <a:pt x="406601" y="1103413"/>
                  <a:pt x="371475" y="1085850"/>
                </a:cubicBezTo>
                <a:cubicBezTo>
                  <a:pt x="198774" y="999499"/>
                  <a:pt x="412825" y="1109478"/>
                  <a:pt x="271462" y="1028700"/>
                </a:cubicBezTo>
                <a:cubicBezTo>
                  <a:pt x="252970" y="1018133"/>
                  <a:pt x="232804" y="1010692"/>
                  <a:pt x="214312" y="1000125"/>
                </a:cubicBezTo>
                <a:cubicBezTo>
                  <a:pt x="180646" y="980887"/>
                  <a:pt x="144959" y="950587"/>
                  <a:pt x="114300" y="928688"/>
                </a:cubicBezTo>
                <a:cubicBezTo>
                  <a:pt x="100327" y="918707"/>
                  <a:pt x="85725" y="909638"/>
                  <a:pt x="71437" y="900113"/>
                </a:cubicBezTo>
                <a:cubicBezTo>
                  <a:pt x="5933" y="801857"/>
                  <a:pt x="25147" y="846969"/>
                  <a:pt x="0" y="771525"/>
                </a:cubicBezTo>
                <a:cubicBezTo>
                  <a:pt x="6077" y="680361"/>
                  <a:pt x="3578" y="577430"/>
                  <a:pt x="28575" y="485775"/>
                </a:cubicBezTo>
                <a:cubicBezTo>
                  <a:pt x="36500" y="456716"/>
                  <a:pt x="40442" y="425112"/>
                  <a:pt x="57150" y="400050"/>
                </a:cubicBezTo>
                <a:lnTo>
                  <a:pt x="85725" y="357188"/>
                </a:lnTo>
                <a:cubicBezTo>
                  <a:pt x="90487" y="342900"/>
                  <a:pt x="92540" y="327401"/>
                  <a:pt x="100012" y="314325"/>
                </a:cubicBezTo>
                <a:cubicBezTo>
                  <a:pt x="148946" y="228689"/>
                  <a:pt x="131172" y="284468"/>
                  <a:pt x="185737" y="214313"/>
                </a:cubicBezTo>
                <a:cubicBezTo>
                  <a:pt x="206821" y="187204"/>
                  <a:pt x="218603" y="152872"/>
                  <a:pt x="242887" y="128588"/>
                </a:cubicBezTo>
                <a:cubicBezTo>
                  <a:pt x="274484" y="96991"/>
                  <a:pt x="288831" y="77040"/>
                  <a:pt x="328612" y="57150"/>
                </a:cubicBezTo>
                <a:cubicBezTo>
                  <a:pt x="342083" y="50415"/>
                  <a:pt x="356459" y="44018"/>
                  <a:pt x="371475" y="42863"/>
                </a:cubicBezTo>
                <a:cubicBezTo>
                  <a:pt x="418960" y="39210"/>
                  <a:pt x="478631" y="7144"/>
                  <a:pt x="500062" y="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FE39B-D863-A440-B7DF-2B9731C97820}"/>
              </a:ext>
            </a:extLst>
          </p:cNvPr>
          <p:cNvSpPr txBox="1"/>
          <p:nvPr/>
        </p:nvSpPr>
        <p:spPr>
          <a:xfrm>
            <a:off x="10444163" y="4452302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671FC7-2A6B-BF42-8112-635B09A10609}"/>
              </a:ext>
            </a:extLst>
          </p:cNvPr>
          <p:cNvSpPr/>
          <p:nvPr/>
        </p:nvSpPr>
        <p:spPr>
          <a:xfrm>
            <a:off x="10415588" y="4431447"/>
            <a:ext cx="328612" cy="389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45D34-8F3D-A041-B9F4-25C09067EF04}"/>
              </a:ext>
            </a:extLst>
          </p:cNvPr>
          <p:cNvSpPr txBox="1"/>
          <p:nvPr/>
        </p:nvSpPr>
        <p:spPr>
          <a:xfrm>
            <a:off x="11440604" y="468030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DC1C11-D3AA-A944-861C-0752DD53F09C}"/>
              </a:ext>
            </a:extLst>
          </p:cNvPr>
          <p:cNvSpPr/>
          <p:nvPr/>
        </p:nvSpPr>
        <p:spPr>
          <a:xfrm>
            <a:off x="11412029" y="4659451"/>
            <a:ext cx="328612" cy="3892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D56278-5C86-914A-AAEA-46C5A1C6862B}"/>
              </a:ext>
            </a:extLst>
          </p:cNvPr>
          <p:cNvCxnSpPr>
            <a:stCxn id="8" idx="3"/>
            <a:endCxn id="8" idx="21"/>
          </p:cNvCxnSpPr>
          <p:nvPr/>
        </p:nvCxnSpPr>
        <p:spPr>
          <a:xfrm flipH="1">
            <a:off x="10901363" y="4057650"/>
            <a:ext cx="471487" cy="1085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A11907-E97F-314D-8B7E-2688241B5C6D}"/>
              </a:ext>
            </a:extLst>
          </p:cNvPr>
          <p:cNvSpPr txBox="1"/>
          <p:nvPr/>
        </p:nvSpPr>
        <p:spPr>
          <a:xfrm>
            <a:off x="10776528" y="404898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708C7C-29B6-2E48-BC1E-AB625F4A5EDC}"/>
              </a:ext>
            </a:extLst>
          </p:cNvPr>
          <p:cNvSpPr txBox="1"/>
          <p:nvPr/>
        </p:nvSpPr>
        <p:spPr>
          <a:xfrm>
            <a:off x="11014131" y="474529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AA9EE1-B8BF-ED4E-8203-76F74E36A129}"/>
              </a:ext>
            </a:extLst>
          </p:cNvPr>
          <p:cNvCxnSpPr>
            <a:stCxn id="15" idx="3"/>
          </p:cNvCxnSpPr>
          <p:nvPr/>
        </p:nvCxnSpPr>
        <p:spPr>
          <a:xfrm>
            <a:off x="11094244" y="4233654"/>
            <a:ext cx="302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0C7F89-D57F-B64F-BF6F-5A3E8146A203}"/>
              </a:ext>
            </a:extLst>
          </p:cNvPr>
          <p:cNvCxnSpPr/>
          <p:nvPr/>
        </p:nvCxnSpPr>
        <p:spPr>
          <a:xfrm>
            <a:off x="11118052" y="4386054"/>
            <a:ext cx="302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D8F9EC-CCDC-0448-AFC4-535946877290}"/>
              </a:ext>
            </a:extLst>
          </p:cNvPr>
          <p:cNvCxnSpPr/>
          <p:nvPr/>
        </p:nvCxnSpPr>
        <p:spPr>
          <a:xfrm>
            <a:off x="11060904" y="4528934"/>
            <a:ext cx="302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75B226-BC4D-4A48-8739-CBDF3BEE9F79}"/>
              </a:ext>
            </a:extLst>
          </p:cNvPr>
          <p:cNvCxnSpPr/>
          <p:nvPr/>
        </p:nvCxnSpPr>
        <p:spPr>
          <a:xfrm>
            <a:off x="10866562" y="4716511"/>
            <a:ext cx="302419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170034-440E-A242-BEAB-5A4FEC373760}"/>
              </a:ext>
            </a:extLst>
          </p:cNvPr>
          <p:cNvCxnSpPr/>
          <p:nvPr/>
        </p:nvCxnSpPr>
        <p:spPr>
          <a:xfrm>
            <a:off x="10890370" y="4868911"/>
            <a:ext cx="302419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0712A6-99A5-D141-8F72-5F7627B98998}"/>
              </a:ext>
            </a:extLst>
          </p:cNvPr>
          <p:cNvCxnSpPr/>
          <p:nvPr/>
        </p:nvCxnSpPr>
        <p:spPr>
          <a:xfrm>
            <a:off x="10833222" y="5011791"/>
            <a:ext cx="302419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7871598-2FCB-A344-A0A0-FA645A5AD521}"/>
              </a:ext>
            </a:extLst>
          </p:cNvPr>
          <p:cNvSpPr/>
          <p:nvPr/>
        </p:nvSpPr>
        <p:spPr>
          <a:xfrm>
            <a:off x="10783592" y="3616879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(A)=f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(B)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55C90C-24A4-6D44-BF8E-EAEA093EEDC0}"/>
              </a:ext>
            </a:extLst>
          </p:cNvPr>
          <p:cNvSpPr/>
          <p:nvPr/>
        </p:nvSpPr>
        <p:spPr>
          <a:xfrm>
            <a:off x="10461896" y="5246014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in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(A)=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f</a:t>
            </a:r>
            <a:r>
              <a:rPr lang="en-US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out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font33"/>
              </a:rPr>
              <a:t>(B)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45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3903</Words>
  <Application>Microsoft Macintosh PowerPoint</Application>
  <PresentationFormat>Widescreen</PresentationFormat>
  <Paragraphs>450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等线</vt:lpstr>
      <vt:lpstr>font33</vt:lpstr>
      <vt:lpstr>Arial</vt:lpstr>
      <vt:lpstr>Calibri</vt:lpstr>
      <vt:lpstr>Calibri Light</vt:lpstr>
      <vt:lpstr>Cambria</vt:lpstr>
      <vt:lpstr>Cambria Math</vt:lpstr>
      <vt:lpstr>ComicSansMS</vt:lpstr>
      <vt:lpstr>Gill Sans MT</vt:lpstr>
      <vt:lpstr>Menlo Regular</vt:lpstr>
      <vt:lpstr>Symbol</vt:lpstr>
      <vt:lpstr>Times New Roman</vt:lpstr>
      <vt:lpstr>Wingdings</vt:lpstr>
      <vt:lpstr>Office Theme</vt:lpstr>
      <vt:lpstr>Equation.3</vt:lpstr>
      <vt:lpstr>Flow networks</vt:lpstr>
      <vt:lpstr>Flow networks</vt:lpstr>
      <vt:lpstr>Flow in flow networks</vt:lpstr>
      <vt:lpstr>Maximum-flow problem</vt:lpstr>
      <vt:lpstr>Residual network</vt:lpstr>
      <vt:lpstr>Augmenting path</vt:lpstr>
      <vt:lpstr>Ford-Fulkerson algorithm</vt:lpstr>
      <vt:lpstr>Ford-Fulkerson algorithm: running time</vt:lpstr>
      <vt:lpstr>Minimum cut problem</vt:lpstr>
      <vt:lpstr>Maximum flow minimum cut theorem</vt:lpstr>
      <vt:lpstr>Ford-Fulkerson algorithm in practice</vt:lpstr>
      <vt:lpstr>Ford-Fulkerson algorithm in practice</vt:lpstr>
      <vt:lpstr>Ford-Fulkerson algorithm in practice</vt:lpstr>
      <vt:lpstr>Ford-Fulkerson algorithm in practice</vt:lpstr>
      <vt:lpstr>Ford-Fulkerson algorithm in practice</vt:lpstr>
      <vt:lpstr>Ford-Fulkerson algorithm in practice</vt:lpstr>
      <vt:lpstr>Ford-Fulkerson algorithm in practice (unlucky)</vt:lpstr>
      <vt:lpstr>Ford-Fulkerson algorithm in practice (unlucky)</vt:lpstr>
      <vt:lpstr>Ford-Fulkerson algorithm in practice (unlucky)</vt:lpstr>
      <vt:lpstr>Scaling Max-flow Algorithm</vt:lpstr>
      <vt:lpstr>Scaling Max-flow Algorithm</vt:lpstr>
      <vt:lpstr>Applications: Bipartite Matching Problem </vt:lpstr>
      <vt:lpstr>Applications: Bipartite Matching Problem </vt:lpstr>
      <vt:lpstr>Application: Circulation with supplies and demands </vt:lpstr>
      <vt:lpstr>Application: Circulation with supplies and demands </vt:lpstr>
      <vt:lpstr>Application: Circulation with supplies and demands </vt:lpstr>
      <vt:lpstr>Application: Circulation with lower bound</vt:lpstr>
      <vt:lpstr>Application: Survey design problem</vt:lpstr>
      <vt:lpstr>Application: Image Segmentation Problem</vt:lpstr>
      <vt:lpstr>Application: Image Segmentation Problem</vt:lpstr>
      <vt:lpstr>Application: Project selection Problem</vt:lpstr>
      <vt:lpstr>Application: Project selection Problem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2020-08-30T18:38:20Z</dcterms:created>
  <dcterms:modified xsi:type="dcterms:W3CDTF">2020-08-31T20:27:48Z</dcterms:modified>
</cp:coreProperties>
</file>